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handoutMasterIdLst>
    <p:handoutMasterId r:id="rId51"/>
  </p:handoutMasterIdLst>
  <p:sldIdLst>
    <p:sldId id="256" r:id="rId5"/>
    <p:sldId id="434" r:id="rId6"/>
    <p:sldId id="913" r:id="rId7"/>
    <p:sldId id="566" r:id="rId8"/>
    <p:sldId id="370" r:id="rId9"/>
    <p:sldId id="382" r:id="rId10"/>
    <p:sldId id="861" r:id="rId11"/>
    <p:sldId id="301" r:id="rId12"/>
    <p:sldId id="2147472461" r:id="rId13"/>
    <p:sldId id="895" r:id="rId14"/>
    <p:sldId id="533" r:id="rId15"/>
    <p:sldId id="548" r:id="rId16"/>
    <p:sldId id="2147472436" r:id="rId17"/>
    <p:sldId id="2147472471" r:id="rId18"/>
    <p:sldId id="364" r:id="rId19"/>
    <p:sldId id="534" r:id="rId20"/>
    <p:sldId id="2147472463" r:id="rId21"/>
    <p:sldId id="2147472466" r:id="rId22"/>
    <p:sldId id="538" r:id="rId23"/>
    <p:sldId id="2147472462" r:id="rId24"/>
    <p:sldId id="2147472464" r:id="rId25"/>
    <p:sldId id="2147472458" r:id="rId26"/>
    <p:sldId id="2147472455" r:id="rId27"/>
    <p:sldId id="428" r:id="rId28"/>
    <p:sldId id="2147472437" r:id="rId29"/>
    <p:sldId id="2147472451" r:id="rId30"/>
    <p:sldId id="460" r:id="rId31"/>
    <p:sldId id="2147472472" r:id="rId32"/>
    <p:sldId id="2147472438" r:id="rId33"/>
    <p:sldId id="2147472465" r:id="rId34"/>
    <p:sldId id="2147472441" r:id="rId35"/>
    <p:sldId id="596" r:id="rId36"/>
    <p:sldId id="1669" r:id="rId37"/>
    <p:sldId id="2147472469" r:id="rId38"/>
    <p:sldId id="2147472470" r:id="rId39"/>
    <p:sldId id="2147472453" r:id="rId40"/>
    <p:sldId id="2147472446" r:id="rId41"/>
    <p:sldId id="597" r:id="rId42"/>
    <p:sldId id="2147472456" r:id="rId43"/>
    <p:sldId id="2147472457" r:id="rId44"/>
    <p:sldId id="371" r:id="rId45"/>
    <p:sldId id="2147472460" r:id="rId46"/>
    <p:sldId id="372" r:id="rId47"/>
    <p:sldId id="374" r:id="rId48"/>
    <p:sldId id="37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949"/>
    <a:srgbClr val="EAC4EA"/>
    <a:srgbClr val="CD75CD"/>
    <a:srgbClr val="AD0016"/>
    <a:srgbClr val="F4DDC4"/>
    <a:srgbClr val="DBDCDD"/>
    <a:srgbClr val="ED174F"/>
    <a:srgbClr val="003A60"/>
    <a:srgbClr val="007C9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4383" autoAdjust="0"/>
  </p:normalViewPr>
  <p:slideViewPr>
    <p:cSldViewPr snapToGrid="0">
      <p:cViewPr varScale="1">
        <p:scale>
          <a:sx n="93" d="100"/>
          <a:sy n="93" d="100"/>
        </p:scale>
        <p:origin x="1440" y="90"/>
      </p:cViewPr>
      <p:guideLst/>
    </p:cSldViewPr>
  </p:slideViewPr>
  <p:notesTextViewPr>
    <p:cViewPr>
      <p:scale>
        <a:sx n="75" d="100"/>
        <a:sy n="75" d="100"/>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B8F8-4A1E-8ADF-43FB71987FD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B8F8-4A1E-8ADF-43FB71987FD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B8F8-4A1E-8ADF-43FB71987FD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B8F8-4A1E-8ADF-43FB71987FD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B8F8-4A1E-8ADF-43FB71987FD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1-BC42-4EDD-B4A5-57CE7205DC0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3-BC42-4EDD-B4A5-57CE7205DC0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67980957226595773"/>
          <c:y val="0.82611334056585162"/>
          <c:w val="0.21833260536618473"/>
          <c:h val="0.1648791054483762"/>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0C2A2-3750-4D15-9259-61361265552A}" type="doc">
      <dgm:prSet loTypeId="urn:microsoft.com/office/officeart/2005/8/layout/vList5" loCatId="list" qsTypeId="urn:microsoft.com/office/officeart/2005/8/quickstyle/simple5" qsCatId="simple" csTypeId="urn:microsoft.com/office/officeart/2005/8/colors/accent2_1" csCatId="accent2" phldr="1"/>
      <dgm:spPr/>
      <dgm:t>
        <a:bodyPr/>
        <a:lstStyle/>
        <a:p>
          <a:endParaRPr lang="en-GB"/>
        </a:p>
      </dgm:t>
    </dgm:pt>
    <dgm:pt modelId="{9FDD484C-B235-48C4-9CBD-CB282FC5E7B6}">
      <dgm:prSet phldrT="[Text]" custT="1"/>
      <dgm:spPr/>
      <dgm:t>
        <a:bodyPr/>
        <a:lstStyle/>
        <a:p>
          <a:pPr>
            <a:defRPr b="1"/>
          </a:pPr>
          <a:r>
            <a:rPr lang="en-GB" sz="2500" dirty="0">
              <a:latin typeface="Arial" panose="020B0604020202020204" pitchFamily="34" charset="0"/>
              <a:cs typeface="Arial" panose="020B0604020202020204" pitchFamily="34" charset="0"/>
            </a:rPr>
            <a:t>Clinical </a:t>
          </a:r>
          <a:r>
            <a:rPr lang="en-GB" sz="2400" dirty="0">
              <a:latin typeface="Arial" panose="020B0604020202020204" pitchFamily="34" charset="0"/>
              <a:cs typeface="Arial" panose="020B0604020202020204" pitchFamily="34" charset="0"/>
            </a:rPr>
            <a:t>Assessment</a:t>
          </a:r>
        </a:p>
      </dgm:t>
    </dgm:pt>
    <dgm:pt modelId="{6F5F2491-073A-4E07-87D0-667E55B32FA4}" type="parTrans" cxnId="{38BF109C-AB66-4D1A-84FB-2F9923875FD0}">
      <dgm:prSet/>
      <dgm:spPr/>
      <dgm:t>
        <a:bodyPr/>
        <a:lstStyle/>
        <a:p>
          <a:endParaRPr lang="en-GB">
            <a:latin typeface="Arial" panose="020B0604020202020204" pitchFamily="34" charset="0"/>
            <a:cs typeface="Arial" panose="020B0604020202020204" pitchFamily="34" charset="0"/>
          </a:endParaRPr>
        </a:p>
      </dgm:t>
    </dgm:pt>
    <dgm:pt modelId="{118A6F9F-FF7C-4900-A3BB-9437D5DB110A}" type="sibTrans" cxnId="{38BF109C-AB66-4D1A-84FB-2F9923875FD0}">
      <dgm:prSet/>
      <dgm:spPr/>
      <dgm:t>
        <a:bodyPr/>
        <a:lstStyle/>
        <a:p>
          <a:endParaRPr lang="en-GB">
            <a:latin typeface="Arial" panose="020B0604020202020204" pitchFamily="34" charset="0"/>
            <a:cs typeface="Arial" panose="020B0604020202020204" pitchFamily="34" charset="0"/>
          </a:endParaRPr>
        </a:p>
      </dgm:t>
    </dgm:pt>
    <dgm:pt modelId="{B881C172-A981-4E8A-8E71-DC740C790B11}">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History Taking</a:t>
          </a:r>
        </a:p>
      </dgm:t>
    </dgm:pt>
    <dgm:pt modelId="{52E0BED6-A1C5-4606-96F6-A386CBDB02E1}" type="parTrans" cxnId="{A8881D6B-2DD1-41EC-A4C2-3CBE7EA4FCAC}">
      <dgm:prSet/>
      <dgm:spPr/>
      <dgm:t>
        <a:bodyPr/>
        <a:lstStyle/>
        <a:p>
          <a:endParaRPr lang="en-GB">
            <a:latin typeface="Arial" panose="020B0604020202020204" pitchFamily="34" charset="0"/>
            <a:cs typeface="Arial" panose="020B0604020202020204" pitchFamily="34" charset="0"/>
          </a:endParaRPr>
        </a:p>
      </dgm:t>
    </dgm:pt>
    <dgm:pt modelId="{8F83D513-19E2-4827-A2C0-AA647A8D7210}" type="sibTrans" cxnId="{A8881D6B-2DD1-41EC-A4C2-3CBE7EA4FCAC}">
      <dgm:prSet/>
      <dgm:spPr/>
      <dgm:t>
        <a:bodyPr/>
        <a:lstStyle/>
        <a:p>
          <a:endParaRPr lang="en-GB">
            <a:latin typeface="Arial" panose="020B0604020202020204" pitchFamily="34" charset="0"/>
            <a:cs typeface="Arial" panose="020B0604020202020204" pitchFamily="34" charset="0"/>
          </a:endParaRPr>
        </a:p>
      </dgm:t>
    </dgm:pt>
    <dgm:pt modelId="{CBC1B426-4A5B-4586-93AE-AC994B3C9589}">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Observation</a:t>
          </a:r>
        </a:p>
      </dgm:t>
    </dgm:pt>
    <dgm:pt modelId="{B2D10CFD-8D4B-4FB4-954F-C5CB65CE4C11}" type="parTrans" cxnId="{08B7E977-F08A-4D63-9E22-576185B08A49}">
      <dgm:prSet/>
      <dgm:spPr/>
      <dgm:t>
        <a:bodyPr/>
        <a:lstStyle/>
        <a:p>
          <a:endParaRPr lang="en-GB">
            <a:latin typeface="Arial" panose="020B0604020202020204" pitchFamily="34" charset="0"/>
            <a:cs typeface="Arial" panose="020B0604020202020204" pitchFamily="34" charset="0"/>
          </a:endParaRPr>
        </a:p>
      </dgm:t>
    </dgm:pt>
    <dgm:pt modelId="{F289078E-1E53-4D44-8C60-D6E4AD950A43}" type="sibTrans" cxnId="{08B7E977-F08A-4D63-9E22-576185B08A49}">
      <dgm:prSet/>
      <dgm:spPr/>
      <dgm:t>
        <a:bodyPr/>
        <a:lstStyle/>
        <a:p>
          <a:endParaRPr lang="en-GB">
            <a:latin typeface="Arial" panose="020B0604020202020204" pitchFamily="34" charset="0"/>
            <a:cs typeface="Arial" panose="020B0604020202020204" pitchFamily="34" charset="0"/>
          </a:endParaRPr>
        </a:p>
      </dgm:t>
    </dgm:pt>
    <dgm:pt modelId="{40F0752B-555B-4393-93B9-984328987E53}">
      <dgm:prSet phldrT="[Text]" custT="1"/>
      <dgm:spPr/>
      <dgm:t>
        <a:bodyPr/>
        <a:lstStyle/>
        <a:p>
          <a:pPr>
            <a:defRPr b="1"/>
          </a:pPr>
          <a:r>
            <a:rPr lang="en-GB" sz="2500" dirty="0">
              <a:latin typeface="Arial" panose="020B0604020202020204" pitchFamily="34" charset="0"/>
              <a:cs typeface="Arial" panose="020B0604020202020204" pitchFamily="34" charset="0"/>
            </a:rPr>
            <a:t>Identify Risk</a:t>
          </a:r>
        </a:p>
      </dgm:t>
    </dgm:pt>
    <dgm:pt modelId="{3379430C-9F1B-4ADA-A061-4BDDEE24B15D}" type="parTrans" cxnId="{47484AC6-03DC-4C12-A21B-1ACE5B6F33CF}">
      <dgm:prSet/>
      <dgm:spPr/>
      <dgm:t>
        <a:bodyPr/>
        <a:lstStyle/>
        <a:p>
          <a:endParaRPr lang="en-GB">
            <a:latin typeface="Arial" panose="020B0604020202020204" pitchFamily="34" charset="0"/>
            <a:cs typeface="Arial" panose="020B0604020202020204" pitchFamily="34" charset="0"/>
          </a:endParaRPr>
        </a:p>
      </dgm:t>
    </dgm:pt>
    <dgm:pt modelId="{6324C7A3-A334-48F3-8156-DB3B9350E393}" type="sibTrans" cxnId="{47484AC6-03DC-4C12-A21B-1ACE5B6F33CF}">
      <dgm:prSet/>
      <dgm:spPr/>
      <dgm:t>
        <a:bodyPr/>
        <a:lstStyle/>
        <a:p>
          <a:endParaRPr lang="en-GB">
            <a:latin typeface="Arial" panose="020B0604020202020204" pitchFamily="34" charset="0"/>
            <a:cs typeface="Arial" panose="020B0604020202020204" pitchFamily="34" charset="0"/>
          </a:endParaRPr>
        </a:p>
      </dgm:t>
    </dgm:pt>
    <dgm:pt modelId="{6CF8D9BA-1444-4A13-8119-287955923FF6}">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Red Flag Symptoms</a:t>
          </a:r>
        </a:p>
      </dgm:t>
    </dgm:pt>
    <dgm:pt modelId="{55219FFA-4457-4FA6-AB70-74BA6CEB60DB}" type="parTrans" cxnId="{D467BEBA-73C9-47FF-9534-6416F76CD199}">
      <dgm:prSet/>
      <dgm:spPr/>
      <dgm:t>
        <a:bodyPr/>
        <a:lstStyle/>
        <a:p>
          <a:endParaRPr lang="en-GB">
            <a:latin typeface="Arial" panose="020B0604020202020204" pitchFamily="34" charset="0"/>
            <a:cs typeface="Arial" panose="020B0604020202020204" pitchFamily="34" charset="0"/>
          </a:endParaRPr>
        </a:p>
      </dgm:t>
    </dgm:pt>
    <dgm:pt modelId="{2D79BA1F-4D8F-4F0E-AAFC-87D5F13784B9}" type="sibTrans" cxnId="{D467BEBA-73C9-47FF-9534-6416F76CD199}">
      <dgm:prSet/>
      <dgm:spPr/>
      <dgm:t>
        <a:bodyPr/>
        <a:lstStyle/>
        <a:p>
          <a:endParaRPr lang="en-GB">
            <a:latin typeface="Arial" panose="020B0604020202020204" pitchFamily="34" charset="0"/>
            <a:cs typeface="Arial" panose="020B0604020202020204" pitchFamily="34" charset="0"/>
          </a:endParaRPr>
        </a:p>
      </dgm:t>
    </dgm:pt>
    <dgm:pt modelId="{7A7A4C50-BCF3-466F-974E-13F055CCDFD7}">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NEWS2 if indicated</a:t>
          </a:r>
        </a:p>
      </dgm:t>
    </dgm:pt>
    <dgm:pt modelId="{AB7C618D-FC62-4D47-AC14-39215D86E1BA}" type="parTrans" cxnId="{DF6D32EE-5DEF-496D-9B89-AA4873939C75}">
      <dgm:prSet/>
      <dgm:spPr/>
      <dgm:t>
        <a:bodyPr/>
        <a:lstStyle/>
        <a:p>
          <a:endParaRPr lang="en-GB">
            <a:latin typeface="Arial" panose="020B0604020202020204" pitchFamily="34" charset="0"/>
            <a:cs typeface="Arial" panose="020B0604020202020204" pitchFamily="34" charset="0"/>
          </a:endParaRPr>
        </a:p>
      </dgm:t>
    </dgm:pt>
    <dgm:pt modelId="{3FEB5EDD-395A-4525-8557-2506708C4942}" type="sibTrans" cxnId="{DF6D32EE-5DEF-496D-9B89-AA4873939C75}">
      <dgm:prSet/>
      <dgm:spPr/>
      <dgm:t>
        <a:bodyPr/>
        <a:lstStyle/>
        <a:p>
          <a:endParaRPr lang="en-GB">
            <a:latin typeface="Arial" panose="020B0604020202020204" pitchFamily="34" charset="0"/>
            <a:cs typeface="Arial" panose="020B0604020202020204" pitchFamily="34" charset="0"/>
          </a:endParaRPr>
        </a:p>
      </dgm:t>
    </dgm:pt>
    <dgm:pt modelId="{39C75693-63C7-4942-9CC4-B4252E367A46}">
      <dgm:prSet phldrT="[Text]" custT="1"/>
      <dgm:spPr/>
      <dgm:t>
        <a:bodyPr/>
        <a:lstStyle/>
        <a:p>
          <a:pPr>
            <a:defRPr b="1"/>
          </a:pPr>
          <a:r>
            <a:rPr lang="en-GB" sz="2500" dirty="0">
              <a:latin typeface="Arial" panose="020B0604020202020204" pitchFamily="34" charset="0"/>
              <a:cs typeface="Arial" panose="020B0604020202020204" pitchFamily="34" charset="0"/>
            </a:rPr>
            <a:t>Target Treatment</a:t>
          </a:r>
        </a:p>
      </dgm:t>
    </dgm:pt>
    <dgm:pt modelId="{CFA5AE39-494E-4D9A-84C4-C83824C025E0}" type="parTrans" cxnId="{764D9647-2C5C-46C3-A64A-80B4BC4DDFA1}">
      <dgm:prSet/>
      <dgm:spPr/>
      <dgm:t>
        <a:bodyPr/>
        <a:lstStyle/>
        <a:p>
          <a:endParaRPr lang="en-GB">
            <a:latin typeface="Arial" panose="020B0604020202020204" pitchFamily="34" charset="0"/>
            <a:cs typeface="Arial" panose="020B0604020202020204" pitchFamily="34" charset="0"/>
          </a:endParaRPr>
        </a:p>
      </dgm:t>
    </dgm:pt>
    <dgm:pt modelId="{C70E855C-6C84-487D-8D3B-A798333086FC}" type="sibTrans" cxnId="{764D9647-2C5C-46C3-A64A-80B4BC4DDFA1}">
      <dgm:prSet/>
      <dgm:spPr/>
      <dgm:t>
        <a:bodyPr/>
        <a:lstStyle/>
        <a:p>
          <a:endParaRPr lang="en-GB">
            <a:latin typeface="Arial" panose="020B0604020202020204" pitchFamily="34" charset="0"/>
            <a:cs typeface="Arial" panose="020B0604020202020204" pitchFamily="34" charset="0"/>
          </a:endParaRPr>
        </a:p>
      </dgm:t>
    </dgm:pt>
    <dgm:pt modelId="{07F45C51-A716-4B9B-9B1F-52CA4A43E5D2}">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Use Pharmacy first Clinical Pathways</a:t>
          </a:r>
        </a:p>
      </dgm:t>
    </dgm:pt>
    <dgm:pt modelId="{C2FDBFCF-093A-4F92-828F-021F2A01D3E5}" type="parTrans" cxnId="{18502E85-662B-44E7-B156-EE0B0E2F98FF}">
      <dgm:prSet/>
      <dgm:spPr/>
      <dgm:t>
        <a:bodyPr/>
        <a:lstStyle/>
        <a:p>
          <a:endParaRPr lang="en-GB">
            <a:latin typeface="Arial" panose="020B0604020202020204" pitchFamily="34" charset="0"/>
            <a:cs typeface="Arial" panose="020B0604020202020204" pitchFamily="34" charset="0"/>
          </a:endParaRPr>
        </a:p>
      </dgm:t>
    </dgm:pt>
    <dgm:pt modelId="{5FDCC75F-A3F2-40C9-814A-39BD8C13DA7C}" type="sibTrans" cxnId="{18502E85-662B-44E7-B156-EE0B0E2F98FF}">
      <dgm:prSet/>
      <dgm:spPr/>
      <dgm:t>
        <a:bodyPr/>
        <a:lstStyle/>
        <a:p>
          <a:endParaRPr lang="en-GB">
            <a:latin typeface="Arial" panose="020B0604020202020204" pitchFamily="34" charset="0"/>
            <a:cs typeface="Arial" panose="020B0604020202020204" pitchFamily="34" charset="0"/>
          </a:endParaRPr>
        </a:p>
      </dgm:t>
    </dgm:pt>
    <dgm:pt modelId="{366C146C-FA30-4095-9DFA-6D1BB432142E}">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Follow PGD criteria</a:t>
          </a:r>
        </a:p>
      </dgm:t>
    </dgm:pt>
    <dgm:pt modelId="{64EC6CC7-9944-4E1A-AE87-E9BB3983A60A}" type="parTrans" cxnId="{CC5A964D-AC51-4D6E-8793-8EF9CED3FADC}">
      <dgm:prSet/>
      <dgm:spPr/>
      <dgm:t>
        <a:bodyPr/>
        <a:lstStyle/>
        <a:p>
          <a:endParaRPr lang="en-GB">
            <a:latin typeface="Arial" panose="020B0604020202020204" pitchFamily="34" charset="0"/>
            <a:cs typeface="Arial" panose="020B0604020202020204" pitchFamily="34" charset="0"/>
          </a:endParaRPr>
        </a:p>
      </dgm:t>
    </dgm:pt>
    <dgm:pt modelId="{DC8FD10C-B371-4A0D-9E06-693F2645170D}" type="sibTrans" cxnId="{CC5A964D-AC51-4D6E-8793-8EF9CED3FADC}">
      <dgm:prSet/>
      <dgm:spPr/>
      <dgm:t>
        <a:bodyPr/>
        <a:lstStyle/>
        <a:p>
          <a:endParaRPr lang="en-GB">
            <a:latin typeface="Arial" panose="020B0604020202020204" pitchFamily="34" charset="0"/>
            <a:cs typeface="Arial" panose="020B0604020202020204" pitchFamily="34" charset="0"/>
          </a:endParaRPr>
        </a:p>
      </dgm:t>
    </dgm:pt>
    <dgm:pt modelId="{7700BBA1-A229-46C5-8B06-D8E2A069965A}">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Higher–risk patients</a:t>
          </a:r>
        </a:p>
      </dgm:t>
    </dgm:pt>
    <dgm:pt modelId="{E2C3E61A-4BEC-46E4-9DBB-9D188624D1B2}" type="parTrans" cxnId="{8BB4A2A1-A9AC-48F8-9511-37E403C6FD9F}">
      <dgm:prSet/>
      <dgm:spPr/>
      <dgm:t>
        <a:bodyPr/>
        <a:lstStyle/>
        <a:p>
          <a:endParaRPr lang="en-GB">
            <a:latin typeface="Arial" panose="020B0604020202020204" pitchFamily="34" charset="0"/>
            <a:cs typeface="Arial" panose="020B0604020202020204" pitchFamily="34" charset="0"/>
          </a:endParaRPr>
        </a:p>
      </dgm:t>
    </dgm:pt>
    <dgm:pt modelId="{E2B77F06-D786-414C-8CE7-5B29A301185F}" type="sibTrans" cxnId="{8BB4A2A1-A9AC-48F8-9511-37E403C6FD9F}">
      <dgm:prSet/>
      <dgm:spPr/>
      <dgm:t>
        <a:bodyPr/>
        <a:lstStyle/>
        <a:p>
          <a:endParaRPr lang="en-GB">
            <a:latin typeface="Arial" panose="020B0604020202020204" pitchFamily="34" charset="0"/>
            <a:cs typeface="Arial" panose="020B0604020202020204" pitchFamily="34" charset="0"/>
          </a:endParaRPr>
        </a:p>
      </dgm:t>
    </dgm:pt>
    <dgm:pt modelId="{F99EB3CF-2729-417B-B56A-DB718830862D}">
      <dgm:prSet phldrT="[Text]" custT="1"/>
      <dgm:spPr/>
      <dgm:t>
        <a:bodyPr/>
        <a:lstStyle/>
        <a:p>
          <a:pPr>
            <a:defRPr b="1"/>
          </a:pPr>
          <a:r>
            <a:rPr lang="en-GB" sz="2500" dirty="0">
              <a:latin typeface="Arial" panose="020B0604020202020204" pitchFamily="34" charset="0"/>
              <a:cs typeface="Arial" panose="020B0604020202020204" pitchFamily="34" charset="0"/>
            </a:rPr>
            <a:t>Manage Safely</a:t>
          </a:r>
        </a:p>
      </dgm:t>
    </dgm:pt>
    <dgm:pt modelId="{BA59E162-3470-42B1-9A96-A4A5EAD6FCBF}" type="parTrans" cxnId="{CA195372-EF28-4DE5-A739-3C3AC0A8485E}">
      <dgm:prSet/>
      <dgm:spPr/>
      <dgm:t>
        <a:bodyPr/>
        <a:lstStyle/>
        <a:p>
          <a:endParaRPr lang="en-GB">
            <a:latin typeface="Arial" panose="020B0604020202020204" pitchFamily="34" charset="0"/>
            <a:cs typeface="Arial" panose="020B0604020202020204" pitchFamily="34" charset="0"/>
          </a:endParaRPr>
        </a:p>
      </dgm:t>
    </dgm:pt>
    <dgm:pt modelId="{0CFF5F42-B8A3-4085-85D4-17EEDEECF88A}" type="sibTrans" cxnId="{CA195372-EF28-4DE5-A739-3C3AC0A8485E}">
      <dgm:prSet/>
      <dgm:spPr/>
      <dgm:t>
        <a:bodyPr/>
        <a:lstStyle/>
        <a:p>
          <a:endParaRPr lang="en-GB">
            <a:latin typeface="Arial" panose="020B0604020202020204" pitchFamily="34" charset="0"/>
            <a:cs typeface="Arial" panose="020B0604020202020204" pitchFamily="34" charset="0"/>
          </a:endParaRPr>
        </a:p>
      </dgm:t>
    </dgm:pt>
    <dgm:pt modelId="{6580BAD0-7BB7-4E55-A319-F95EEFC3718E}">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Self Care Advice</a:t>
          </a:r>
        </a:p>
      </dgm:t>
    </dgm:pt>
    <dgm:pt modelId="{B4D1CE9D-5EC6-4EA1-A4CF-26CB6374F4A3}" type="parTrans" cxnId="{A293C0F6-E411-4B9F-81B0-84DFD608DC5C}">
      <dgm:prSet/>
      <dgm:spPr/>
      <dgm:t>
        <a:bodyPr/>
        <a:lstStyle/>
        <a:p>
          <a:endParaRPr lang="en-GB">
            <a:latin typeface="Arial" panose="020B0604020202020204" pitchFamily="34" charset="0"/>
            <a:cs typeface="Arial" panose="020B0604020202020204" pitchFamily="34" charset="0"/>
          </a:endParaRPr>
        </a:p>
      </dgm:t>
    </dgm:pt>
    <dgm:pt modelId="{6F747B67-EB34-4C1C-896F-378C7FB7D1AA}" type="sibTrans" cxnId="{A293C0F6-E411-4B9F-81B0-84DFD608DC5C}">
      <dgm:prSet/>
      <dgm:spPr/>
      <dgm:t>
        <a:bodyPr/>
        <a:lstStyle/>
        <a:p>
          <a:endParaRPr lang="en-GB">
            <a:latin typeface="Arial" panose="020B0604020202020204" pitchFamily="34" charset="0"/>
            <a:cs typeface="Arial" panose="020B0604020202020204" pitchFamily="34" charset="0"/>
          </a:endParaRPr>
        </a:p>
      </dgm:t>
    </dgm:pt>
    <dgm:pt modelId="{2D4ECBCF-FFD0-43A7-AFE1-0C7F34A22E46}">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Analgesia</a:t>
          </a:r>
        </a:p>
      </dgm:t>
    </dgm:pt>
    <dgm:pt modelId="{F7A7A827-C8C2-465F-BDE6-14C42291A61A}" type="parTrans" cxnId="{A1F9BD4B-4E49-43B4-9E46-09BB5A3E6DCD}">
      <dgm:prSet/>
      <dgm:spPr/>
      <dgm:t>
        <a:bodyPr/>
        <a:lstStyle/>
        <a:p>
          <a:endParaRPr lang="en-GB">
            <a:latin typeface="Arial" panose="020B0604020202020204" pitchFamily="34" charset="0"/>
            <a:cs typeface="Arial" panose="020B0604020202020204" pitchFamily="34" charset="0"/>
          </a:endParaRPr>
        </a:p>
      </dgm:t>
    </dgm:pt>
    <dgm:pt modelId="{2D336FC6-9718-4BB3-A9E0-1FA91FA1A632}" type="sibTrans" cxnId="{A1F9BD4B-4E49-43B4-9E46-09BB5A3E6DCD}">
      <dgm:prSet/>
      <dgm:spPr/>
      <dgm:t>
        <a:bodyPr/>
        <a:lstStyle/>
        <a:p>
          <a:endParaRPr lang="en-GB">
            <a:latin typeface="Arial" panose="020B0604020202020204" pitchFamily="34" charset="0"/>
            <a:cs typeface="Arial" panose="020B0604020202020204" pitchFamily="34" charset="0"/>
          </a:endParaRPr>
        </a:p>
      </dgm:t>
    </dgm:pt>
    <dgm:pt modelId="{7CDA350F-9F15-4626-BD24-5116BA356D8C}">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Delayed Strategies</a:t>
          </a:r>
        </a:p>
      </dgm:t>
    </dgm:pt>
    <dgm:pt modelId="{D4E68143-3A49-4FA8-9ADD-34CBEF0D92D8}" type="parTrans" cxnId="{318D17E3-BFB6-4EE1-ABDF-48189B4968CC}">
      <dgm:prSet/>
      <dgm:spPr/>
      <dgm:t>
        <a:bodyPr/>
        <a:lstStyle/>
        <a:p>
          <a:endParaRPr lang="en-GB">
            <a:latin typeface="Arial" panose="020B0604020202020204" pitchFamily="34" charset="0"/>
            <a:cs typeface="Arial" panose="020B0604020202020204" pitchFamily="34" charset="0"/>
          </a:endParaRPr>
        </a:p>
      </dgm:t>
    </dgm:pt>
    <dgm:pt modelId="{CB007E3D-9F4E-4CC5-A72D-9AF70068458B}" type="sibTrans" cxnId="{318D17E3-BFB6-4EE1-ABDF-48189B4968CC}">
      <dgm:prSet/>
      <dgm:spPr/>
      <dgm:t>
        <a:bodyPr/>
        <a:lstStyle/>
        <a:p>
          <a:endParaRPr lang="en-GB">
            <a:latin typeface="Arial" panose="020B0604020202020204" pitchFamily="34" charset="0"/>
            <a:cs typeface="Arial" panose="020B0604020202020204" pitchFamily="34" charset="0"/>
          </a:endParaRPr>
        </a:p>
      </dgm:t>
    </dgm:pt>
    <dgm:pt modelId="{F55E49FA-9892-4C48-9D4D-CEE4F6BC0A0F}">
      <dgm:prSet phldrT="[Text]" custT="1"/>
      <dgm:spPr/>
      <dgm:t>
        <a:bodyPr/>
        <a:lstStyle/>
        <a:p>
          <a:pPr>
            <a:defRPr b="1"/>
          </a:pPr>
          <a:r>
            <a:rPr lang="en-GB" sz="2500" dirty="0">
              <a:latin typeface="Arial" panose="020B0604020202020204" pitchFamily="34" charset="0"/>
              <a:cs typeface="Arial" panose="020B0604020202020204" pitchFamily="34" charset="0"/>
            </a:rPr>
            <a:t>Safety-Net</a:t>
          </a:r>
        </a:p>
      </dgm:t>
    </dgm:pt>
    <dgm:pt modelId="{61864F4E-CEBF-4278-B267-1473D1EA89BA}" type="parTrans" cxnId="{38C2F8B5-1F96-4F4F-BE02-C2A95BB65FC7}">
      <dgm:prSet/>
      <dgm:spPr/>
      <dgm:t>
        <a:bodyPr/>
        <a:lstStyle/>
        <a:p>
          <a:endParaRPr lang="en-GB">
            <a:latin typeface="Arial" panose="020B0604020202020204" pitchFamily="34" charset="0"/>
            <a:cs typeface="Arial" panose="020B0604020202020204" pitchFamily="34" charset="0"/>
          </a:endParaRPr>
        </a:p>
      </dgm:t>
    </dgm:pt>
    <dgm:pt modelId="{F62F0DD8-EFFE-4397-ABEC-E564CBD70F8A}" type="sibTrans" cxnId="{38C2F8B5-1F96-4F4F-BE02-C2A95BB65FC7}">
      <dgm:prSet/>
      <dgm:spPr/>
      <dgm:t>
        <a:bodyPr/>
        <a:lstStyle/>
        <a:p>
          <a:endParaRPr lang="en-GB">
            <a:latin typeface="Arial" panose="020B0604020202020204" pitchFamily="34" charset="0"/>
            <a:cs typeface="Arial" panose="020B0604020202020204" pitchFamily="34" charset="0"/>
          </a:endParaRPr>
        </a:p>
      </dgm:t>
    </dgm:pt>
    <dgm:pt modelId="{68BC69B1-0E1F-49D7-8F0A-BC73FB34A9C7}">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Explain when to return</a:t>
          </a:r>
        </a:p>
      </dgm:t>
    </dgm:pt>
    <dgm:pt modelId="{67CE5C4D-B04C-4528-B779-65C385E7C28A}" type="parTrans" cxnId="{438C9A35-6E1E-4E3E-B698-8A911DC63095}">
      <dgm:prSet/>
      <dgm:spPr/>
      <dgm:t>
        <a:bodyPr/>
        <a:lstStyle/>
        <a:p>
          <a:endParaRPr lang="en-GB">
            <a:latin typeface="Arial" panose="020B0604020202020204" pitchFamily="34" charset="0"/>
            <a:cs typeface="Arial" panose="020B0604020202020204" pitchFamily="34" charset="0"/>
          </a:endParaRPr>
        </a:p>
      </dgm:t>
    </dgm:pt>
    <dgm:pt modelId="{F2F4CC3D-1ADB-470C-B6AD-F13794572638}" type="sibTrans" cxnId="{438C9A35-6E1E-4E3E-B698-8A911DC63095}">
      <dgm:prSet/>
      <dgm:spPr/>
      <dgm:t>
        <a:bodyPr/>
        <a:lstStyle/>
        <a:p>
          <a:endParaRPr lang="en-GB">
            <a:latin typeface="Arial" panose="020B0604020202020204" pitchFamily="34" charset="0"/>
            <a:cs typeface="Arial" panose="020B0604020202020204" pitchFamily="34" charset="0"/>
          </a:endParaRPr>
        </a:p>
      </dgm:t>
    </dgm:pt>
    <dgm:pt modelId="{5FC92E2A-FBCC-4D1E-A1CC-AC2A4BD75EA8}">
      <dgm:prSet phldrT="[Text]" custT="1"/>
      <dgm:spPr>
        <a:ln>
          <a:solidFill>
            <a:srgbClr val="C00000">
              <a:alpha val="90000"/>
            </a:srgbClr>
          </a:solidFill>
        </a:ln>
      </dgm:spPr>
      <dgm:t>
        <a:bodyPr/>
        <a:lstStyle/>
        <a:p>
          <a:r>
            <a:rPr lang="en-GB" sz="2000" dirty="0">
              <a:latin typeface="Arial" panose="020B0604020202020204" pitchFamily="34" charset="0"/>
              <a:cs typeface="Arial" panose="020B0604020202020204" pitchFamily="34" charset="0"/>
            </a:rPr>
            <a:t>Escalation triggers</a:t>
          </a:r>
        </a:p>
      </dgm:t>
    </dgm:pt>
    <dgm:pt modelId="{42179DC3-B133-459F-8611-46CE8081C7D5}" type="parTrans" cxnId="{69F85A00-E100-4267-A690-A0EFD9FACC7A}">
      <dgm:prSet/>
      <dgm:spPr/>
      <dgm:t>
        <a:bodyPr/>
        <a:lstStyle/>
        <a:p>
          <a:endParaRPr lang="en-GB">
            <a:latin typeface="Arial" panose="020B0604020202020204" pitchFamily="34" charset="0"/>
            <a:cs typeface="Arial" panose="020B0604020202020204" pitchFamily="34" charset="0"/>
          </a:endParaRPr>
        </a:p>
      </dgm:t>
    </dgm:pt>
    <dgm:pt modelId="{DA5DC320-8788-4A6A-8D9D-81A89C20D809}" type="sibTrans" cxnId="{69F85A00-E100-4267-A690-A0EFD9FACC7A}">
      <dgm:prSet/>
      <dgm:spPr/>
      <dgm:t>
        <a:bodyPr/>
        <a:lstStyle/>
        <a:p>
          <a:endParaRPr lang="en-GB">
            <a:latin typeface="Arial" panose="020B0604020202020204" pitchFamily="34" charset="0"/>
            <a:cs typeface="Arial" panose="020B0604020202020204" pitchFamily="34" charset="0"/>
          </a:endParaRPr>
        </a:p>
      </dgm:t>
    </dgm:pt>
    <dgm:pt modelId="{9EA88E8C-E63A-4C96-8A08-619E6FC46F8B}" type="pres">
      <dgm:prSet presAssocID="{6C70C2A2-3750-4D15-9259-61361265552A}" presName="Name0" presStyleCnt="0">
        <dgm:presLayoutVars>
          <dgm:dir/>
          <dgm:animLvl val="lvl"/>
          <dgm:resizeHandles val="exact"/>
        </dgm:presLayoutVars>
      </dgm:prSet>
      <dgm:spPr/>
    </dgm:pt>
    <dgm:pt modelId="{8FD76B67-F5FC-4997-8DBA-14C078FE3D38}" type="pres">
      <dgm:prSet presAssocID="{9FDD484C-B235-48C4-9CBD-CB282FC5E7B6}" presName="linNode" presStyleCnt="0"/>
      <dgm:spPr/>
    </dgm:pt>
    <dgm:pt modelId="{B0BE494A-98FC-4AFD-AD1F-8A9C9D2BD2EF}" type="pres">
      <dgm:prSet presAssocID="{9FDD484C-B235-48C4-9CBD-CB282FC5E7B6}" presName="parentText" presStyleLbl="node1" presStyleIdx="0" presStyleCnt="5">
        <dgm:presLayoutVars>
          <dgm:chMax val="1"/>
          <dgm:bulletEnabled val="1"/>
        </dgm:presLayoutVars>
      </dgm:prSet>
      <dgm:spPr/>
    </dgm:pt>
    <dgm:pt modelId="{166066A5-A8E7-4DE0-B364-E992D97BA1C4}" type="pres">
      <dgm:prSet presAssocID="{9FDD484C-B235-48C4-9CBD-CB282FC5E7B6}" presName="descendantText" presStyleLbl="alignAccFollowNode1" presStyleIdx="0" presStyleCnt="5" custScaleY="108389">
        <dgm:presLayoutVars>
          <dgm:bulletEnabled val="1"/>
        </dgm:presLayoutVars>
      </dgm:prSet>
      <dgm:spPr/>
    </dgm:pt>
    <dgm:pt modelId="{F05842D8-F6AA-4C93-9E15-C641C8BA9DAE}" type="pres">
      <dgm:prSet presAssocID="{118A6F9F-FF7C-4900-A3BB-9437D5DB110A}" presName="sp" presStyleCnt="0"/>
      <dgm:spPr/>
    </dgm:pt>
    <dgm:pt modelId="{F0483515-E0CF-4ACF-A172-4FD790CD54A5}" type="pres">
      <dgm:prSet presAssocID="{40F0752B-555B-4393-93B9-984328987E53}" presName="linNode" presStyleCnt="0"/>
      <dgm:spPr/>
    </dgm:pt>
    <dgm:pt modelId="{E32ACB6D-EE19-4273-8BA9-F93EC58CECF1}" type="pres">
      <dgm:prSet presAssocID="{40F0752B-555B-4393-93B9-984328987E53}" presName="parentText" presStyleLbl="node1" presStyleIdx="1" presStyleCnt="5">
        <dgm:presLayoutVars>
          <dgm:chMax val="1"/>
          <dgm:bulletEnabled val="1"/>
        </dgm:presLayoutVars>
      </dgm:prSet>
      <dgm:spPr/>
    </dgm:pt>
    <dgm:pt modelId="{97194ACF-AF16-4084-9B26-9916B020F47F}" type="pres">
      <dgm:prSet presAssocID="{40F0752B-555B-4393-93B9-984328987E53}" presName="descendantText" presStyleLbl="alignAccFollowNode1" presStyleIdx="1" presStyleCnt="5" custScaleY="120660">
        <dgm:presLayoutVars>
          <dgm:bulletEnabled val="1"/>
        </dgm:presLayoutVars>
      </dgm:prSet>
      <dgm:spPr/>
    </dgm:pt>
    <dgm:pt modelId="{4AAB74C1-73E6-4763-9218-692769AAF900}" type="pres">
      <dgm:prSet presAssocID="{6324C7A3-A334-48F3-8156-DB3B9350E393}" presName="sp" presStyleCnt="0"/>
      <dgm:spPr/>
    </dgm:pt>
    <dgm:pt modelId="{022001F9-840D-4AA2-9166-2CEEBCA629BC}" type="pres">
      <dgm:prSet presAssocID="{39C75693-63C7-4942-9CC4-B4252E367A46}" presName="linNode" presStyleCnt="0"/>
      <dgm:spPr/>
    </dgm:pt>
    <dgm:pt modelId="{BE98BE5E-182D-4CF8-BA4F-742937C50C5C}" type="pres">
      <dgm:prSet presAssocID="{39C75693-63C7-4942-9CC4-B4252E367A46}" presName="parentText" presStyleLbl="node1" presStyleIdx="2" presStyleCnt="5">
        <dgm:presLayoutVars>
          <dgm:chMax val="1"/>
          <dgm:bulletEnabled val="1"/>
        </dgm:presLayoutVars>
      </dgm:prSet>
      <dgm:spPr/>
    </dgm:pt>
    <dgm:pt modelId="{7E5E9F5E-EF67-4825-BF4D-5314A4A0F27F}" type="pres">
      <dgm:prSet presAssocID="{39C75693-63C7-4942-9CC4-B4252E367A46}" presName="descendantText" presStyleLbl="alignAccFollowNode1" presStyleIdx="2" presStyleCnt="5" custScaleY="108029">
        <dgm:presLayoutVars>
          <dgm:bulletEnabled val="1"/>
        </dgm:presLayoutVars>
      </dgm:prSet>
      <dgm:spPr/>
    </dgm:pt>
    <dgm:pt modelId="{F390EFC3-A1D4-4845-A98B-F57FE74000B9}" type="pres">
      <dgm:prSet presAssocID="{C70E855C-6C84-487D-8D3B-A798333086FC}" presName="sp" presStyleCnt="0"/>
      <dgm:spPr/>
    </dgm:pt>
    <dgm:pt modelId="{1CC64869-296B-4AE4-8B68-3120ACF49C54}" type="pres">
      <dgm:prSet presAssocID="{F99EB3CF-2729-417B-B56A-DB718830862D}" presName="linNode" presStyleCnt="0"/>
      <dgm:spPr/>
    </dgm:pt>
    <dgm:pt modelId="{677DB779-D6A4-4D6D-81B9-29A7786E5A03}" type="pres">
      <dgm:prSet presAssocID="{F99EB3CF-2729-417B-B56A-DB718830862D}" presName="parentText" presStyleLbl="node1" presStyleIdx="3" presStyleCnt="5">
        <dgm:presLayoutVars>
          <dgm:chMax val="1"/>
          <dgm:bulletEnabled val="1"/>
        </dgm:presLayoutVars>
      </dgm:prSet>
      <dgm:spPr/>
    </dgm:pt>
    <dgm:pt modelId="{5DCFDA90-E648-4346-966C-0158CEBB7F2B}" type="pres">
      <dgm:prSet presAssocID="{F99EB3CF-2729-417B-B56A-DB718830862D}" presName="descendantText" presStyleLbl="alignAccFollowNode1" presStyleIdx="3" presStyleCnt="5" custScaleY="119088">
        <dgm:presLayoutVars>
          <dgm:bulletEnabled val="1"/>
        </dgm:presLayoutVars>
      </dgm:prSet>
      <dgm:spPr/>
    </dgm:pt>
    <dgm:pt modelId="{2B7A917E-D3B8-44AB-8611-6433EAD86745}" type="pres">
      <dgm:prSet presAssocID="{0CFF5F42-B8A3-4085-85D4-17EEDEECF88A}" presName="sp" presStyleCnt="0"/>
      <dgm:spPr/>
    </dgm:pt>
    <dgm:pt modelId="{B3C2CF2C-C8E7-4DF0-9378-429984C393EF}" type="pres">
      <dgm:prSet presAssocID="{F55E49FA-9892-4C48-9D4D-CEE4F6BC0A0F}" presName="linNode" presStyleCnt="0"/>
      <dgm:spPr/>
    </dgm:pt>
    <dgm:pt modelId="{015E9703-A488-49C8-8E39-E2B036B4F5EF}" type="pres">
      <dgm:prSet presAssocID="{F55E49FA-9892-4C48-9D4D-CEE4F6BC0A0F}" presName="parentText" presStyleLbl="node1" presStyleIdx="4" presStyleCnt="5">
        <dgm:presLayoutVars>
          <dgm:chMax val="1"/>
          <dgm:bulletEnabled val="1"/>
        </dgm:presLayoutVars>
      </dgm:prSet>
      <dgm:spPr/>
    </dgm:pt>
    <dgm:pt modelId="{AE71ACA2-8615-4A33-8597-38A9E366F34F}" type="pres">
      <dgm:prSet presAssocID="{F55E49FA-9892-4C48-9D4D-CEE4F6BC0A0F}" presName="descendantText" presStyleLbl="alignAccFollowNode1" presStyleIdx="4" presStyleCnt="5" custScaleY="107290">
        <dgm:presLayoutVars>
          <dgm:bulletEnabled val="1"/>
        </dgm:presLayoutVars>
      </dgm:prSet>
      <dgm:spPr/>
    </dgm:pt>
  </dgm:ptLst>
  <dgm:cxnLst>
    <dgm:cxn modelId="{D3B62000-BE18-4002-8C28-FEE86DE7D2AF}" type="presOf" srcId="{CBC1B426-4A5B-4586-93AE-AC994B3C9589}" destId="{166066A5-A8E7-4DE0-B364-E992D97BA1C4}" srcOrd="0" destOrd="1" presId="urn:microsoft.com/office/officeart/2005/8/layout/vList5"/>
    <dgm:cxn modelId="{69F85A00-E100-4267-A690-A0EFD9FACC7A}" srcId="{F55E49FA-9892-4C48-9D4D-CEE4F6BC0A0F}" destId="{5FC92E2A-FBCC-4D1E-A1CC-AC2A4BD75EA8}" srcOrd="1" destOrd="0" parTransId="{42179DC3-B133-459F-8611-46CE8081C7D5}" sibTransId="{DA5DC320-8788-4A6A-8D9D-81A89C20D809}"/>
    <dgm:cxn modelId="{CDAFAD0A-0588-461A-96B3-8D987B8491AE}" type="presOf" srcId="{6580BAD0-7BB7-4E55-A319-F95EEFC3718E}" destId="{5DCFDA90-E648-4346-966C-0158CEBB7F2B}" srcOrd="0" destOrd="0" presId="urn:microsoft.com/office/officeart/2005/8/layout/vList5"/>
    <dgm:cxn modelId="{0EC6C221-1409-481D-8A21-DD8490444093}" type="presOf" srcId="{39C75693-63C7-4942-9CC4-B4252E367A46}" destId="{BE98BE5E-182D-4CF8-BA4F-742937C50C5C}" srcOrd="0" destOrd="0" presId="urn:microsoft.com/office/officeart/2005/8/layout/vList5"/>
    <dgm:cxn modelId="{43FE8B24-2349-43A5-8D6E-CBCC1F48F6C1}" type="presOf" srcId="{9FDD484C-B235-48C4-9CBD-CB282FC5E7B6}" destId="{B0BE494A-98FC-4AFD-AD1F-8A9C9D2BD2EF}" srcOrd="0" destOrd="0" presId="urn:microsoft.com/office/officeart/2005/8/layout/vList5"/>
    <dgm:cxn modelId="{067D3A34-439E-47C6-B904-04AC76617633}" type="presOf" srcId="{F55E49FA-9892-4C48-9D4D-CEE4F6BC0A0F}" destId="{015E9703-A488-49C8-8E39-E2B036B4F5EF}" srcOrd="0" destOrd="0" presId="urn:microsoft.com/office/officeart/2005/8/layout/vList5"/>
    <dgm:cxn modelId="{438C9A35-6E1E-4E3E-B698-8A911DC63095}" srcId="{F55E49FA-9892-4C48-9D4D-CEE4F6BC0A0F}" destId="{68BC69B1-0E1F-49D7-8F0A-BC73FB34A9C7}" srcOrd="0" destOrd="0" parTransId="{67CE5C4D-B04C-4528-B779-65C385E7C28A}" sibTransId="{F2F4CC3D-1ADB-470C-B6AD-F13794572638}"/>
    <dgm:cxn modelId="{BDFC2537-F161-4212-8619-D521F15196AA}" type="presOf" srcId="{6CF8D9BA-1444-4A13-8119-287955923FF6}" destId="{97194ACF-AF16-4084-9B26-9916B020F47F}" srcOrd="0" destOrd="0" presId="urn:microsoft.com/office/officeart/2005/8/layout/vList5"/>
    <dgm:cxn modelId="{DDA95437-4650-4F1A-9C32-50DE9855EC9B}" type="presOf" srcId="{2D4ECBCF-FFD0-43A7-AFE1-0C7F34A22E46}" destId="{5DCFDA90-E648-4346-966C-0158CEBB7F2B}" srcOrd="0" destOrd="1" presId="urn:microsoft.com/office/officeart/2005/8/layout/vList5"/>
    <dgm:cxn modelId="{45D55B5D-FE51-4245-A2FC-162CAB20F1C2}" type="presOf" srcId="{7A7A4C50-BCF3-466F-974E-13F055CCDFD7}" destId="{97194ACF-AF16-4084-9B26-9916B020F47F}" srcOrd="0" destOrd="1" presId="urn:microsoft.com/office/officeart/2005/8/layout/vList5"/>
    <dgm:cxn modelId="{764D9647-2C5C-46C3-A64A-80B4BC4DDFA1}" srcId="{6C70C2A2-3750-4D15-9259-61361265552A}" destId="{39C75693-63C7-4942-9CC4-B4252E367A46}" srcOrd="2" destOrd="0" parTransId="{CFA5AE39-494E-4D9A-84C4-C83824C025E0}" sibTransId="{C70E855C-6C84-487D-8D3B-A798333086FC}"/>
    <dgm:cxn modelId="{A8881D6B-2DD1-41EC-A4C2-3CBE7EA4FCAC}" srcId="{9FDD484C-B235-48C4-9CBD-CB282FC5E7B6}" destId="{B881C172-A981-4E8A-8E71-DC740C790B11}" srcOrd="0" destOrd="0" parTransId="{52E0BED6-A1C5-4606-96F6-A386CBDB02E1}" sibTransId="{8F83D513-19E2-4827-A2C0-AA647A8D7210}"/>
    <dgm:cxn modelId="{A1F9BD4B-4E49-43B4-9E46-09BB5A3E6DCD}" srcId="{F99EB3CF-2729-417B-B56A-DB718830862D}" destId="{2D4ECBCF-FFD0-43A7-AFE1-0C7F34A22E46}" srcOrd="1" destOrd="0" parTransId="{F7A7A827-C8C2-465F-BDE6-14C42291A61A}" sibTransId="{2D336FC6-9718-4BB3-A9E0-1FA91FA1A632}"/>
    <dgm:cxn modelId="{CC5A964D-AC51-4D6E-8793-8EF9CED3FADC}" srcId="{39C75693-63C7-4942-9CC4-B4252E367A46}" destId="{366C146C-FA30-4095-9DFA-6D1BB432142E}" srcOrd="1" destOrd="0" parTransId="{64EC6CC7-9944-4E1A-AE87-E9BB3983A60A}" sibTransId="{DC8FD10C-B371-4A0D-9E06-693F2645170D}"/>
    <dgm:cxn modelId="{80643670-7A17-4A04-B0C9-44C886BACDAA}" type="presOf" srcId="{7CDA350F-9F15-4626-BD24-5116BA356D8C}" destId="{5DCFDA90-E648-4346-966C-0158CEBB7F2B}" srcOrd="0" destOrd="2" presId="urn:microsoft.com/office/officeart/2005/8/layout/vList5"/>
    <dgm:cxn modelId="{CA195372-EF28-4DE5-A739-3C3AC0A8485E}" srcId="{6C70C2A2-3750-4D15-9259-61361265552A}" destId="{F99EB3CF-2729-417B-B56A-DB718830862D}" srcOrd="3" destOrd="0" parTransId="{BA59E162-3470-42B1-9A96-A4A5EAD6FCBF}" sibTransId="{0CFF5F42-B8A3-4085-85D4-17EEDEECF88A}"/>
    <dgm:cxn modelId="{08B7E977-F08A-4D63-9E22-576185B08A49}" srcId="{9FDD484C-B235-48C4-9CBD-CB282FC5E7B6}" destId="{CBC1B426-4A5B-4586-93AE-AC994B3C9589}" srcOrd="1" destOrd="0" parTransId="{B2D10CFD-8D4B-4FB4-954F-C5CB65CE4C11}" sibTransId="{F289078E-1E53-4D44-8C60-D6E4AD950A43}"/>
    <dgm:cxn modelId="{18502E85-662B-44E7-B156-EE0B0E2F98FF}" srcId="{39C75693-63C7-4942-9CC4-B4252E367A46}" destId="{07F45C51-A716-4B9B-9B1F-52CA4A43E5D2}" srcOrd="0" destOrd="0" parTransId="{C2FDBFCF-093A-4F92-828F-021F2A01D3E5}" sibTransId="{5FDCC75F-A3F2-40C9-814A-39BD8C13DA7C}"/>
    <dgm:cxn modelId="{65DDC88A-CF7C-44EA-8DA0-CEAFCB7358A3}" type="presOf" srcId="{F99EB3CF-2729-417B-B56A-DB718830862D}" destId="{677DB779-D6A4-4D6D-81B9-29A7786E5A03}" srcOrd="0" destOrd="0" presId="urn:microsoft.com/office/officeart/2005/8/layout/vList5"/>
    <dgm:cxn modelId="{8E47D08C-00F7-491A-8F74-A3D1F0299E08}" type="presOf" srcId="{B881C172-A981-4E8A-8E71-DC740C790B11}" destId="{166066A5-A8E7-4DE0-B364-E992D97BA1C4}" srcOrd="0" destOrd="0" presId="urn:microsoft.com/office/officeart/2005/8/layout/vList5"/>
    <dgm:cxn modelId="{38BF109C-AB66-4D1A-84FB-2F9923875FD0}" srcId="{6C70C2A2-3750-4D15-9259-61361265552A}" destId="{9FDD484C-B235-48C4-9CBD-CB282FC5E7B6}" srcOrd="0" destOrd="0" parTransId="{6F5F2491-073A-4E07-87D0-667E55B32FA4}" sibTransId="{118A6F9F-FF7C-4900-A3BB-9437D5DB110A}"/>
    <dgm:cxn modelId="{8BB4A2A1-A9AC-48F8-9511-37E403C6FD9F}" srcId="{40F0752B-555B-4393-93B9-984328987E53}" destId="{7700BBA1-A229-46C5-8B06-D8E2A069965A}" srcOrd="2" destOrd="0" parTransId="{E2C3E61A-4BEC-46E4-9DBB-9D188624D1B2}" sibTransId="{E2B77F06-D786-414C-8CE7-5B29A301185F}"/>
    <dgm:cxn modelId="{7D3935AD-F1E1-45C0-BA23-736868C1602E}" type="presOf" srcId="{6C70C2A2-3750-4D15-9259-61361265552A}" destId="{9EA88E8C-E63A-4C96-8A08-619E6FC46F8B}" srcOrd="0" destOrd="0" presId="urn:microsoft.com/office/officeart/2005/8/layout/vList5"/>
    <dgm:cxn modelId="{51D4FCB3-7E08-417F-A09D-2905D8ED351D}" type="presOf" srcId="{5FC92E2A-FBCC-4D1E-A1CC-AC2A4BD75EA8}" destId="{AE71ACA2-8615-4A33-8597-38A9E366F34F}" srcOrd="0" destOrd="1" presId="urn:microsoft.com/office/officeart/2005/8/layout/vList5"/>
    <dgm:cxn modelId="{38C2F8B5-1F96-4F4F-BE02-C2A95BB65FC7}" srcId="{6C70C2A2-3750-4D15-9259-61361265552A}" destId="{F55E49FA-9892-4C48-9D4D-CEE4F6BC0A0F}" srcOrd="4" destOrd="0" parTransId="{61864F4E-CEBF-4278-B267-1473D1EA89BA}" sibTransId="{F62F0DD8-EFFE-4397-ABEC-E564CBD70F8A}"/>
    <dgm:cxn modelId="{D467BEBA-73C9-47FF-9534-6416F76CD199}" srcId="{40F0752B-555B-4393-93B9-984328987E53}" destId="{6CF8D9BA-1444-4A13-8119-287955923FF6}" srcOrd="0" destOrd="0" parTransId="{55219FFA-4457-4FA6-AB70-74BA6CEB60DB}" sibTransId="{2D79BA1F-4D8F-4F0E-AAFC-87D5F13784B9}"/>
    <dgm:cxn modelId="{0DBBAFBC-3972-4C9D-B699-259852DBCF6A}" type="presOf" srcId="{366C146C-FA30-4095-9DFA-6D1BB432142E}" destId="{7E5E9F5E-EF67-4825-BF4D-5314A4A0F27F}" srcOrd="0" destOrd="1" presId="urn:microsoft.com/office/officeart/2005/8/layout/vList5"/>
    <dgm:cxn modelId="{6DA838C6-A1DE-4AFE-AD85-50BBB06E4EAD}" type="presOf" srcId="{40F0752B-555B-4393-93B9-984328987E53}" destId="{E32ACB6D-EE19-4273-8BA9-F93EC58CECF1}" srcOrd="0" destOrd="0" presId="urn:microsoft.com/office/officeart/2005/8/layout/vList5"/>
    <dgm:cxn modelId="{47484AC6-03DC-4C12-A21B-1ACE5B6F33CF}" srcId="{6C70C2A2-3750-4D15-9259-61361265552A}" destId="{40F0752B-555B-4393-93B9-984328987E53}" srcOrd="1" destOrd="0" parTransId="{3379430C-9F1B-4ADA-A061-4BDDEE24B15D}" sibTransId="{6324C7A3-A334-48F3-8156-DB3B9350E393}"/>
    <dgm:cxn modelId="{CF05AEDF-5051-49FB-AF2E-49F6AF11A21B}" type="presOf" srcId="{07F45C51-A716-4B9B-9B1F-52CA4A43E5D2}" destId="{7E5E9F5E-EF67-4825-BF4D-5314A4A0F27F}" srcOrd="0" destOrd="0" presId="urn:microsoft.com/office/officeart/2005/8/layout/vList5"/>
    <dgm:cxn modelId="{56375BE1-B3E5-47D2-A339-0B7A576CE75A}" type="presOf" srcId="{7700BBA1-A229-46C5-8B06-D8E2A069965A}" destId="{97194ACF-AF16-4084-9B26-9916B020F47F}" srcOrd="0" destOrd="2" presId="urn:microsoft.com/office/officeart/2005/8/layout/vList5"/>
    <dgm:cxn modelId="{318D17E3-BFB6-4EE1-ABDF-48189B4968CC}" srcId="{F99EB3CF-2729-417B-B56A-DB718830862D}" destId="{7CDA350F-9F15-4626-BD24-5116BA356D8C}" srcOrd="2" destOrd="0" parTransId="{D4E68143-3A49-4FA8-9ADD-34CBEF0D92D8}" sibTransId="{CB007E3D-9F4E-4CC5-A72D-9AF70068458B}"/>
    <dgm:cxn modelId="{DF6D32EE-5DEF-496D-9B89-AA4873939C75}" srcId="{40F0752B-555B-4393-93B9-984328987E53}" destId="{7A7A4C50-BCF3-466F-974E-13F055CCDFD7}" srcOrd="1" destOrd="0" parTransId="{AB7C618D-FC62-4D47-AC14-39215D86E1BA}" sibTransId="{3FEB5EDD-395A-4525-8557-2506708C4942}"/>
    <dgm:cxn modelId="{A293C0F6-E411-4B9F-81B0-84DFD608DC5C}" srcId="{F99EB3CF-2729-417B-B56A-DB718830862D}" destId="{6580BAD0-7BB7-4E55-A319-F95EEFC3718E}" srcOrd="0" destOrd="0" parTransId="{B4D1CE9D-5EC6-4EA1-A4CF-26CB6374F4A3}" sibTransId="{6F747B67-EB34-4C1C-896F-378C7FB7D1AA}"/>
    <dgm:cxn modelId="{251F87F7-5E98-43E0-A070-7A0F288C748A}" type="presOf" srcId="{68BC69B1-0E1F-49D7-8F0A-BC73FB34A9C7}" destId="{AE71ACA2-8615-4A33-8597-38A9E366F34F}" srcOrd="0" destOrd="0" presId="urn:microsoft.com/office/officeart/2005/8/layout/vList5"/>
    <dgm:cxn modelId="{70EBA63F-C558-4C2E-890B-8FFA37B0E4E9}" type="presParOf" srcId="{9EA88E8C-E63A-4C96-8A08-619E6FC46F8B}" destId="{8FD76B67-F5FC-4997-8DBA-14C078FE3D38}" srcOrd="0" destOrd="0" presId="urn:microsoft.com/office/officeart/2005/8/layout/vList5"/>
    <dgm:cxn modelId="{0AB26C2A-4AB9-423F-8835-18867D76AA77}" type="presParOf" srcId="{8FD76B67-F5FC-4997-8DBA-14C078FE3D38}" destId="{B0BE494A-98FC-4AFD-AD1F-8A9C9D2BD2EF}" srcOrd="0" destOrd="0" presId="urn:microsoft.com/office/officeart/2005/8/layout/vList5"/>
    <dgm:cxn modelId="{2AE641B9-4A4B-40A2-BC89-B2FC3C626E01}" type="presParOf" srcId="{8FD76B67-F5FC-4997-8DBA-14C078FE3D38}" destId="{166066A5-A8E7-4DE0-B364-E992D97BA1C4}" srcOrd="1" destOrd="0" presId="urn:microsoft.com/office/officeart/2005/8/layout/vList5"/>
    <dgm:cxn modelId="{47DBEE27-E8B1-4A1B-82FB-5516B21D14A9}" type="presParOf" srcId="{9EA88E8C-E63A-4C96-8A08-619E6FC46F8B}" destId="{F05842D8-F6AA-4C93-9E15-C641C8BA9DAE}" srcOrd="1" destOrd="0" presId="urn:microsoft.com/office/officeart/2005/8/layout/vList5"/>
    <dgm:cxn modelId="{C43F3320-6D33-4F3B-87EE-68B7DB23659C}" type="presParOf" srcId="{9EA88E8C-E63A-4C96-8A08-619E6FC46F8B}" destId="{F0483515-E0CF-4ACF-A172-4FD790CD54A5}" srcOrd="2" destOrd="0" presId="urn:microsoft.com/office/officeart/2005/8/layout/vList5"/>
    <dgm:cxn modelId="{CA4C512F-3CB5-420F-8EB7-F0D87E72B8DC}" type="presParOf" srcId="{F0483515-E0CF-4ACF-A172-4FD790CD54A5}" destId="{E32ACB6D-EE19-4273-8BA9-F93EC58CECF1}" srcOrd="0" destOrd="0" presId="urn:microsoft.com/office/officeart/2005/8/layout/vList5"/>
    <dgm:cxn modelId="{CFC0770E-88F8-4E2F-AB1B-523F6484A6D2}" type="presParOf" srcId="{F0483515-E0CF-4ACF-A172-4FD790CD54A5}" destId="{97194ACF-AF16-4084-9B26-9916B020F47F}" srcOrd="1" destOrd="0" presId="urn:microsoft.com/office/officeart/2005/8/layout/vList5"/>
    <dgm:cxn modelId="{23ED34FA-9478-4C4E-B4AF-C400B75B741C}" type="presParOf" srcId="{9EA88E8C-E63A-4C96-8A08-619E6FC46F8B}" destId="{4AAB74C1-73E6-4763-9218-692769AAF900}" srcOrd="3" destOrd="0" presId="urn:microsoft.com/office/officeart/2005/8/layout/vList5"/>
    <dgm:cxn modelId="{97671A2C-866A-4243-8246-12A1DCA9D616}" type="presParOf" srcId="{9EA88E8C-E63A-4C96-8A08-619E6FC46F8B}" destId="{022001F9-840D-4AA2-9166-2CEEBCA629BC}" srcOrd="4" destOrd="0" presId="urn:microsoft.com/office/officeart/2005/8/layout/vList5"/>
    <dgm:cxn modelId="{11BD2006-876C-4A91-9BC0-8AF80B0ED0AB}" type="presParOf" srcId="{022001F9-840D-4AA2-9166-2CEEBCA629BC}" destId="{BE98BE5E-182D-4CF8-BA4F-742937C50C5C}" srcOrd="0" destOrd="0" presId="urn:microsoft.com/office/officeart/2005/8/layout/vList5"/>
    <dgm:cxn modelId="{B7559676-1A44-4AF6-B9BB-02118AF336C9}" type="presParOf" srcId="{022001F9-840D-4AA2-9166-2CEEBCA629BC}" destId="{7E5E9F5E-EF67-4825-BF4D-5314A4A0F27F}" srcOrd="1" destOrd="0" presId="urn:microsoft.com/office/officeart/2005/8/layout/vList5"/>
    <dgm:cxn modelId="{A19F15F7-34C7-4F27-898D-84FFA9674DD7}" type="presParOf" srcId="{9EA88E8C-E63A-4C96-8A08-619E6FC46F8B}" destId="{F390EFC3-A1D4-4845-A98B-F57FE74000B9}" srcOrd="5" destOrd="0" presId="urn:microsoft.com/office/officeart/2005/8/layout/vList5"/>
    <dgm:cxn modelId="{8A430900-886F-482A-BD50-13D403D1178E}" type="presParOf" srcId="{9EA88E8C-E63A-4C96-8A08-619E6FC46F8B}" destId="{1CC64869-296B-4AE4-8B68-3120ACF49C54}" srcOrd="6" destOrd="0" presId="urn:microsoft.com/office/officeart/2005/8/layout/vList5"/>
    <dgm:cxn modelId="{6E6CF7D7-5CD6-4021-9616-467234B6A12E}" type="presParOf" srcId="{1CC64869-296B-4AE4-8B68-3120ACF49C54}" destId="{677DB779-D6A4-4D6D-81B9-29A7786E5A03}" srcOrd="0" destOrd="0" presId="urn:microsoft.com/office/officeart/2005/8/layout/vList5"/>
    <dgm:cxn modelId="{565FEB3E-588D-4DFD-B96C-918967B9C140}" type="presParOf" srcId="{1CC64869-296B-4AE4-8B68-3120ACF49C54}" destId="{5DCFDA90-E648-4346-966C-0158CEBB7F2B}" srcOrd="1" destOrd="0" presId="urn:microsoft.com/office/officeart/2005/8/layout/vList5"/>
    <dgm:cxn modelId="{F2341157-A118-49D7-B0E4-AFE56AF37760}" type="presParOf" srcId="{9EA88E8C-E63A-4C96-8A08-619E6FC46F8B}" destId="{2B7A917E-D3B8-44AB-8611-6433EAD86745}" srcOrd="7" destOrd="0" presId="urn:microsoft.com/office/officeart/2005/8/layout/vList5"/>
    <dgm:cxn modelId="{F313EB54-A85D-45C7-B053-9C253F31750C}" type="presParOf" srcId="{9EA88E8C-E63A-4C96-8A08-619E6FC46F8B}" destId="{B3C2CF2C-C8E7-4DF0-9378-429984C393EF}" srcOrd="8" destOrd="0" presId="urn:microsoft.com/office/officeart/2005/8/layout/vList5"/>
    <dgm:cxn modelId="{737E929B-8EEC-47F5-AAA9-EB119123CFA1}" type="presParOf" srcId="{B3C2CF2C-C8E7-4DF0-9378-429984C393EF}" destId="{015E9703-A488-49C8-8E39-E2B036B4F5EF}" srcOrd="0" destOrd="0" presId="urn:microsoft.com/office/officeart/2005/8/layout/vList5"/>
    <dgm:cxn modelId="{F59AF73B-7A82-4998-BC53-EF85D2CAFA6E}" type="presParOf" srcId="{B3C2CF2C-C8E7-4DF0-9378-429984C393EF}" destId="{AE71ACA2-8615-4A33-8597-38A9E366F3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C8F89-58DF-42E8-ADAA-CAA54898BAE8}" type="doc">
      <dgm:prSet loTypeId="urn:microsoft.com/office/officeart/2005/8/layout/radial3" loCatId="relationship" qsTypeId="urn:microsoft.com/office/officeart/2005/8/quickstyle/simple1" qsCatId="simple" csTypeId="urn:microsoft.com/office/officeart/2005/8/colors/accent1_2" csCatId="accent1" phldr="1"/>
      <dgm:spPr/>
    </dgm:pt>
    <dgm:pt modelId="{923FE854-A55F-4187-BD22-2E77A3CA5E73}">
      <dgm:prSet phldrT="[Text]"/>
      <dgm:spPr>
        <a:solidFill>
          <a:schemeClr val="accent2">
            <a:lumMod val="60000"/>
            <a:lumOff val="40000"/>
            <a:alpha val="50000"/>
          </a:schemeClr>
        </a:solidFill>
      </dgm:spPr>
      <dgm:t>
        <a:bodyPr/>
        <a:lstStyle/>
        <a:p>
          <a:r>
            <a:rPr lang="en-GB" b="1" dirty="0">
              <a:latin typeface="Arial" panose="020B0604020202020204" pitchFamily="34" charset="0"/>
              <a:cs typeface="Arial" panose="020B0604020202020204" pitchFamily="34" charset="0"/>
            </a:rPr>
            <a:t>Reducing antibiotic prescribing in your practice</a:t>
          </a:r>
        </a:p>
      </dgm:t>
    </dgm:pt>
    <dgm:pt modelId="{2B5F2C40-D97A-42D3-83DA-71451379ED73}" type="parTrans" cxnId="{F45A6584-BCDE-48AE-BD23-43DC316D815C}">
      <dgm:prSet/>
      <dgm:spPr/>
      <dgm:t>
        <a:bodyPr/>
        <a:lstStyle/>
        <a:p>
          <a:endParaRPr lang="en-GB" b="1"/>
        </a:p>
      </dgm:t>
    </dgm:pt>
    <dgm:pt modelId="{B258197C-2320-4C37-8E6B-DBCA25B47E69}" type="sibTrans" cxnId="{F45A6584-BCDE-48AE-BD23-43DC316D815C}">
      <dgm:prSet/>
      <dgm:spPr/>
      <dgm:t>
        <a:bodyPr/>
        <a:lstStyle/>
        <a:p>
          <a:endParaRPr lang="en-GB" b="1"/>
        </a:p>
      </dgm:t>
    </dgm:pt>
    <dgm:pt modelId="{F473CCFD-B151-4345-AA52-E352B8DC87A7}">
      <dgm:prSet custT="1"/>
      <dgm:spPr>
        <a:solidFill>
          <a:schemeClr val="accent2">
            <a:lumMod val="75000"/>
            <a:alpha val="50000"/>
          </a:schemeClr>
        </a:solidFill>
      </dgm:spPr>
      <dgm:t>
        <a:bodyPr/>
        <a:lstStyle/>
        <a:p>
          <a:r>
            <a:rPr lang="en-GB" sz="1400" b="1"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gm:t>
    </dgm:pt>
    <dgm:pt modelId="{3284DA59-D34D-4DFF-ACB9-354CDE94F3EB}" type="parTrans" cxnId="{009CF287-3296-4F9D-82A6-03A97ED18732}">
      <dgm:prSet/>
      <dgm:spPr/>
      <dgm:t>
        <a:bodyPr/>
        <a:lstStyle/>
        <a:p>
          <a:endParaRPr lang="en-GB" b="1"/>
        </a:p>
      </dgm:t>
    </dgm:pt>
    <dgm:pt modelId="{B30884C4-D1FA-4A1E-8254-E3EE65D57176}" type="sibTrans" cxnId="{009CF287-3296-4F9D-82A6-03A97ED18732}">
      <dgm:prSet/>
      <dgm:spPr/>
      <dgm:t>
        <a:bodyPr/>
        <a:lstStyle/>
        <a:p>
          <a:endParaRPr lang="en-GB" b="1"/>
        </a:p>
      </dgm:t>
    </dgm:pt>
    <dgm:pt modelId="{8BA58C29-D1F8-444B-823A-04B04AF524A2}">
      <dgm:prSet custT="1"/>
      <dgm:spPr>
        <a:solidFill>
          <a:schemeClr val="accent2">
            <a:lumMod val="75000"/>
            <a:alpha val="50000"/>
          </a:schemeClr>
        </a:solidFill>
      </dgm:spPr>
      <dgm:t>
        <a:bodyPr/>
        <a:lstStyle/>
        <a:p>
          <a:r>
            <a:rPr lang="en-GB" sz="1400" b="1" dirty="0">
              <a:solidFill>
                <a:schemeClr val="accent6">
                  <a:lumMod val="10000"/>
                </a:schemeClr>
              </a:solidFill>
              <a:latin typeface="Arial" panose="020B0604020202020204" pitchFamily="34" charset="0"/>
              <a:cs typeface="Arial" panose="020B0604020202020204" pitchFamily="34" charset="0"/>
            </a:rPr>
            <a:t>Helps to slow future antibiotic resistance</a:t>
          </a:r>
        </a:p>
      </dgm:t>
    </dgm:pt>
    <dgm:pt modelId="{AF34D473-5A5A-4A6F-A7F9-4356D7B691E7}" type="parTrans" cxnId="{FA6284A5-F8E5-405D-9837-A6877314D26F}">
      <dgm:prSet/>
      <dgm:spPr/>
      <dgm:t>
        <a:bodyPr/>
        <a:lstStyle/>
        <a:p>
          <a:endParaRPr lang="en-GB" b="1"/>
        </a:p>
      </dgm:t>
    </dgm:pt>
    <dgm:pt modelId="{2582DE84-BE17-458E-952F-9190B3A6250D}" type="sibTrans" cxnId="{FA6284A5-F8E5-405D-9837-A6877314D26F}">
      <dgm:prSet/>
      <dgm:spPr/>
      <dgm:t>
        <a:bodyPr/>
        <a:lstStyle/>
        <a:p>
          <a:endParaRPr lang="en-GB" b="1"/>
        </a:p>
      </dgm:t>
    </dgm:pt>
    <dgm:pt modelId="{6C6E4414-1A82-4CF5-B221-C43E38BD453F}">
      <dgm:prSet custT="1"/>
      <dgm:spPr>
        <a:solidFill>
          <a:schemeClr val="accent2">
            <a:lumMod val="75000"/>
            <a:alpha val="50000"/>
          </a:schemeClr>
        </a:solidFill>
      </dgm:spPr>
      <dgm:t>
        <a:bodyPr/>
        <a:lstStyle/>
        <a:p>
          <a:r>
            <a:rPr lang="en-GB" sz="1400" b="1" dirty="0">
              <a:solidFill>
                <a:schemeClr val="accent6">
                  <a:lumMod val="10000"/>
                </a:schemeClr>
              </a:solidFill>
              <a:latin typeface="Arial" panose="020B0604020202020204" pitchFamily="34" charset="0"/>
              <a:cs typeface="Arial" panose="020B0604020202020204" pitchFamily="34" charset="0"/>
            </a:rPr>
            <a:t>Increase patient self-care</a:t>
          </a:r>
        </a:p>
      </dgm:t>
    </dgm:pt>
    <dgm:pt modelId="{11835B98-709A-4967-BB86-1166677B6315}" type="parTrans" cxnId="{2915AECB-5658-4551-88AA-EB7E5051198C}">
      <dgm:prSet/>
      <dgm:spPr/>
      <dgm:t>
        <a:bodyPr/>
        <a:lstStyle/>
        <a:p>
          <a:endParaRPr lang="en-GB" b="1"/>
        </a:p>
      </dgm:t>
    </dgm:pt>
    <dgm:pt modelId="{B19BF5E0-71BA-4DD3-924E-F78A695397FE}" type="sibTrans" cxnId="{2915AECB-5658-4551-88AA-EB7E5051198C}">
      <dgm:prSet/>
      <dgm:spPr/>
      <dgm:t>
        <a:bodyPr/>
        <a:lstStyle/>
        <a:p>
          <a:endParaRPr lang="en-GB" b="1"/>
        </a:p>
      </dgm:t>
    </dgm:pt>
    <dgm:pt modelId="{A659F89F-E2D0-474D-981E-135194CC29D6}">
      <dgm:prSet custT="1"/>
      <dgm:spPr>
        <a:solidFill>
          <a:schemeClr val="accent2">
            <a:lumMod val="75000"/>
            <a:alpha val="50000"/>
          </a:schemeClr>
        </a:solidFill>
      </dgm:spPr>
      <dgm:t>
        <a:bodyPr/>
        <a:lstStyle/>
        <a:p>
          <a:r>
            <a:rPr lang="en-GB" sz="1400" b="1" dirty="0">
              <a:solidFill>
                <a:schemeClr val="accent6">
                  <a:lumMod val="10000"/>
                </a:schemeClr>
              </a:solidFill>
              <a:latin typeface="Arial" panose="020B0604020202020204" pitchFamily="34" charset="0"/>
              <a:cs typeface="Arial" panose="020B0604020202020204" pitchFamily="34" charset="0"/>
            </a:rPr>
            <a:t>Helps to reduce future consultations</a:t>
          </a:r>
        </a:p>
      </dgm:t>
    </dgm:pt>
    <dgm:pt modelId="{29F4EC20-FC88-4316-863C-A302468A173A}" type="parTrans" cxnId="{E58C80DC-7420-41BA-9A55-06A166CB989A}">
      <dgm:prSet/>
      <dgm:spPr/>
      <dgm:t>
        <a:bodyPr/>
        <a:lstStyle/>
        <a:p>
          <a:endParaRPr lang="en-GB" b="1"/>
        </a:p>
      </dgm:t>
    </dgm:pt>
    <dgm:pt modelId="{7869F5D0-D976-489E-9CD4-072B6E815186}" type="sibTrans" cxnId="{E58C80DC-7420-41BA-9A55-06A166CB989A}">
      <dgm:prSet/>
      <dgm:spPr/>
      <dgm:t>
        <a:bodyPr/>
        <a:lstStyle/>
        <a:p>
          <a:endParaRPr lang="en-GB" b="1"/>
        </a:p>
      </dgm:t>
    </dgm:pt>
    <dgm:pt modelId="{5A41376B-8855-44A8-9CDA-62615E2B1EEB}" type="pres">
      <dgm:prSet presAssocID="{F71C8F89-58DF-42E8-ADAA-CAA54898BAE8}" presName="composite" presStyleCnt="0">
        <dgm:presLayoutVars>
          <dgm:chMax val="1"/>
          <dgm:dir/>
          <dgm:resizeHandles val="exact"/>
        </dgm:presLayoutVars>
      </dgm:prSet>
      <dgm:spPr/>
    </dgm:pt>
    <dgm:pt modelId="{10E681A0-4AFC-4858-9721-B59B08660693}" type="pres">
      <dgm:prSet presAssocID="{F71C8F89-58DF-42E8-ADAA-CAA54898BAE8}" presName="radial" presStyleCnt="0">
        <dgm:presLayoutVars>
          <dgm:animLvl val="ctr"/>
        </dgm:presLayoutVars>
      </dgm:prSet>
      <dgm:spPr/>
    </dgm:pt>
    <dgm:pt modelId="{D8D1FBD2-365D-4E7E-B076-334CA9BAA5FB}" type="pres">
      <dgm:prSet presAssocID="{923FE854-A55F-4187-BD22-2E77A3CA5E73}" presName="centerShape" presStyleLbl="vennNode1" presStyleIdx="0" presStyleCnt="5" custScaleX="70420" custScaleY="71184"/>
      <dgm:spPr/>
    </dgm:pt>
    <dgm:pt modelId="{D45A3694-1B9B-41FF-BB52-BDF52D56CAFB}" type="pres">
      <dgm:prSet presAssocID="{F473CCFD-B151-4345-AA52-E352B8DC87A7}" presName="node" presStyleLbl="vennNode1" presStyleIdx="1" presStyleCnt="5" custRadScaleRad="82099">
        <dgm:presLayoutVars>
          <dgm:bulletEnabled val="1"/>
        </dgm:presLayoutVars>
      </dgm:prSet>
      <dgm:spPr/>
    </dgm:pt>
    <dgm:pt modelId="{A8F2E5AC-920D-430B-B436-E10DD0DEC92C}" type="pres">
      <dgm:prSet presAssocID="{8BA58C29-D1F8-444B-823A-04B04AF524A2}" presName="node" presStyleLbl="vennNode1" presStyleIdx="2" presStyleCnt="5" custRadScaleRad="82099">
        <dgm:presLayoutVars>
          <dgm:bulletEnabled val="1"/>
        </dgm:presLayoutVars>
      </dgm:prSet>
      <dgm:spPr/>
    </dgm:pt>
    <dgm:pt modelId="{DE44E966-4182-41D0-BD98-729D2C496033}" type="pres">
      <dgm:prSet presAssocID="{6C6E4414-1A82-4CF5-B221-C43E38BD453F}" presName="node" presStyleLbl="vennNode1" presStyleIdx="3" presStyleCnt="5" custRadScaleRad="82099">
        <dgm:presLayoutVars>
          <dgm:bulletEnabled val="1"/>
        </dgm:presLayoutVars>
      </dgm:prSet>
      <dgm:spPr/>
    </dgm:pt>
    <dgm:pt modelId="{590D476C-551B-4D56-B424-C0A08BFC72EF}" type="pres">
      <dgm:prSet presAssocID="{A659F89F-E2D0-474D-981E-135194CC29D6}" presName="node" presStyleLbl="vennNode1" presStyleIdx="4" presStyleCnt="5" custScaleX="99988" custScaleY="99988" custRadScaleRad="82099">
        <dgm:presLayoutVars>
          <dgm:bulletEnabled val="1"/>
        </dgm:presLayoutVars>
      </dgm:prSet>
      <dgm:spPr/>
    </dgm:pt>
  </dgm:ptLst>
  <dgm:cxnLst>
    <dgm:cxn modelId="{F50A6D15-A211-421D-9CB7-B3EDC7817407}" type="presOf" srcId="{6C6E4414-1A82-4CF5-B221-C43E38BD453F}" destId="{DE44E966-4182-41D0-BD98-729D2C496033}" srcOrd="0" destOrd="0" presId="urn:microsoft.com/office/officeart/2005/8/layout/radial3"/>
    <dgm:cxn modelId="{721CC447-FC94-4D3D-8947-905025F91EA8}" type="presOf" srcId="{8BA58C29-D1F8-444B-823A-04B04AF524A2}" destId="{A8F2E5AC-920D-430B-B436-E10DD0DEC92C}" srcOrd="0" destOrd="0" presId="urn:microsoft.com/office/officeart/2005/8/layout/radial3"/>
    <dgm:cxn modelId="{18796168-F04F-4A1D-83AB-C5249367E63C}" type="presOf" srcId="{923FE854-A55F-4187-BD22-2E77A3CA5E73}" destId="{D8D1FBD2-365D-4E7E-B076-334CA9BAA5FB}" srcOrd="0" destOrd="0" presId="urn:microsoft.com/office/officeart/2005/8/layout/radial3"/>
    <dgm:cxn modelId="{9EFD5B6F-398D-4B66-BDEA-D62CFAF6AB73}" type="presOf" srcId="{F71C8F89-58DF-42E8-ADAA-CAA54898BAE8}" destId="{5A41376B-8855-44A8-9CDA-62615E2B1EEB}" srcOrd="0" destOrd="0" presId="urn:microsoft.com/office/officeart/2005/8/layout/radial3"/>
    <dgm:cxn modelId="{31660B53-6586-4E1D-ABFC-BEE0E00491C6}" type="presOf" srcId="{A659F89F-E2D0-474D-981E-135194CC29D6}" destId="{590D476C-551B-4D56-B424-C0A08BFC72EF}" srcOrd="0" destOrd="0" presId="urn:microsoft.com/office/officeart/2005/8/layout/radial3"/>
    <dgm:cxn modelId="{F45A6584-BCDE-48AE-BD23-43DC316D815C}" srcId="{F71C8F89-58DF-42E8-ADAA-CAA54898BAE8}" destId="{923FE854-A55F-4187-BD22-2E77A3CA5E73}" srcOrd="0" destOrd="0" parTransId="{2B5F2C40-D97A-42D3-83DA-71451379ED73}" sibTransId="{B258197C-2320-4C37-8E6B-DBCA25B47E69}"/>
    <dgm:cxn modelId="{009CF287-3296-4F9D-82A6-03A97ED18732}" srcId="{923FE854-A55F-4187-BD22-2E77A3CA5E73}" destId="{F473CCFD-B151-4345-AA52-E352B8DC87A7}" srcOrd="0" destOrd="0" parTransId="{3284DA59-D34D-4DFF-ACB9-354CDE94F3EB}" sibTransId="{B30884C4-D1FA-4A1E-8254-E3EE65D57176}"/>
    <dgm:cxn modelId="{FA6284A5-F8E5-405D-9837-A6877314D26F}" srcId="{923FE854-A55F-4187-BD22-2E77A3CA5E73}" destId="{8BA58C29-D1F8-444B-823A-04B04AF524A2}" srcOrd="1" destOrd="0" parTransId="{AF34D473-5A5A-4A6F-A7F9-4356D7B691E7}" sibTransId="{2582DE84-BE17-458E-952F-9190B3A6250D}"/>
    <dgm:cxn modelId="{4E5DC4C2-8E90-48CC-8C98-2B3A2626B9D1}" type="presOf" srcId="{F473CCFD-B151-4345-AA52-E352B8DC87A7}" destId="{D45A3694-1B9B-41FF-BB52-BDF52D56CAFB}" srcOrd="0" destOrd="0" presId="urn:microsoft.com/office/officeart/2005/8/layout/radial3"/>
    <dgm:cxn modelId="{2915AECB-5658-4551-88AA-EB7E5051198C}" srcId="{923FE854-A55F-4187-BD22-2E77A3CA5E73}" destId="{6C6E4414-1A82-4CF5-B221-C43E38BD453F}" srcOrd="2" destOrd="0" parTransId="{11835B98-709A-4967-BB86-1166677B6315}" sibTransId="{B19BF5E0-71BA-4DD3-924E-F78A695397FE}"/>
    <dgm:cxn modelId="{E58C80DC-7420-41BA-9A55-06A166CB989A}" srcId="{923FE854-A55F-4187-BD22-2E77A3CA5E73}" destId="{A659F89F-E2D0-474D-981E-135194CC29D6}" srcOrd="3" destOrd="0" parTransId="{29F4EC20-FC88-4316-863C-A302468A173A}" sibTransId="{7869F5D0-D976-489E-9CD4-072B6E815186}"/>
    <dgm:cxn modelId="{D0C99D0F-7B47-4187-9427-BD58F1AECC44}" type="presParOf" srcId="{5A41376B-8855-44A8-9CDA-62615E2B1EEB}" destId="{10E681A0-4AFC-4858-9721-B59B08660693}" srcOrd="0" destOrd="0" presId="urn:microsoft.com/office/officeart/2005/8/layout/radial3"/>
    <dgm:cxn modelId="{6B92741D-977D-4E70-81F2-3CE68AD18416}" type="presParOf" srcId="{10E681A0-4AFC-4858-9721-B59B08660693}" destId="{D8D1FBD2-365D-4E7E-B076-334CA9BAA5FB}" srcOrd="0" destOrd="0" presId="urn:microsoft.com/office/officeart/2005/8/layout/radial3"/>
    <dgm:cxn modelId="{0AC033B3-3FED-464D-B2AD-49AC73B10CA7}" type="presParOf" srcId="{10E681A0-4AFC-4858-9721-B59B08660693}" destId="{D45A3694-1B9B-41FF-BB52-BDF52D56CAFB}" srcOrd="1" destOrd="0" presId="urn:microsoft.com/office/officeart/2005/8/layout/radial3"/>
    <dgm:cxn modelId="{0EB31FF7-2C9A-4306-B459-F3DB845EF53F}" type="presParOf" srcId="{10E681A0-4AFC-4858-9721-B59B08660693}" destId="{A8F2E5AC-920D-430B-B436-E10DD0DEC92C}" srcOrd="2" destOrd="0" presId="urn:microsoft.com/office/officeart/2005/8/layout/radial3"/>
    <dgm:cxn modelId="{4086BC46-E503-43CC-8415-F79A457A4BB1}" type="presParOf" srcId="{10E681A0-4AFC-4858-9721-B59B08660693}" destId="{DE44E966-4182-41D0-BD98-729D2C496033}" srcOrd="3" destOrd="0" presId="urn:microsoft.com/office/officeart/2005/8/layout/radial3"/>
    <dgm:cxn modelId="{6E8EBDEC-1AAC-43AD-9B87-AA6B6808938A}" type="presParOf" srcId="{10E681A0-4AFC-4858-9721-B59B08660693}" destId="{590D476C-551B-4D56-B424-C0A08BFC72E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FF0902-5B89-43E9-B6A4-720CB66E1FDF}"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A4CF510D-5F8E-40B7-88F1-2F7CFB256AE7}">
      <dgm:prSet/>
      <dgm:spPr/>
      <dgm:t>
        <a:bodyPr/>
        <a:lstStyle/>
        <a:p>
          <a:r>
            <a:rPr lang="en-GB"/>
            <a:t>Open the link in the email that was sent to you after the pre-session survey</a:t>
          </a:r>
          <a:endParaRPr lang="en-US"/>
        </a:p>
      </dgm:t>
    </dgm:pt>
    <dgm:pt modelId="{D9E5911C-6EE6-4C86-A637-E7A3E825F98F}" type="parTrans" cxnId="{BE1985E5-DAAC-49A3-84C3-2C0EE2E850EB}">
      <dgm:prSet/>
      <dgm:spPr/>
      <dgm:t>
        <a:bodyPr/>
        <a:lstStyle/>
        <a:p>
          <a:endParaRPr lang="en-US"/>
        </a:p>
      </dgm:t>
    </dgm:pt>
    <dgm:pt modelId="{916D42C6-40A9-4DE2-9B15-FEED798E66F4}" type="sibTrans" cxnId="{BE1985E5-DAAC-49A3-84C3-2C0EE2E850EB}">
      <dgm:prSet/>
      <dgm:spPr/>
      <dgm:t>
        <a:bodyPr/>
        <a:lstStyle/>
        <a:p>
          <a:endParaRPr lang="en-US"/>
        </a:p>
      </dgm:t>
    </dgm:pt>
    <dgm:pt modelId="{EE069A47-0332-4B6C-ABA9-24F2A8441CEE}">
      <dgm:prSet/>
      <dgm:spPr/>
      <dgm:t>
        <a:bodyPr/>
        <a:lstStyle/>
        <a:p>
          <a:r>
            <a:rPr lang="en-GB"/>
            <a:t>Copy your unique survey code from the email and past it into the survey login screen</a:t>
          </a:r>
          <a:endParaRPr lang="en-US"/>
        </a:p>
      </dgm:t>
    </dgm:pt>
    <dgm:pt modelId="{4C4EC1DF-91B7-482E-9CD9-CFB5BD0ABF0E}" type="parTrans" cxnId="{75B899D5-CA43-4D03-9600-F5D2C38C5F20}">
      <dgm:prSet/>
      <dgm:spPr/>
      <dgm:t>
        <a:bodyPr/>
        <a:lstStyle/>
        <a:p>
          <a:endParaRPr lang="en-US"/>
        </a:p>
      </dgm:t>
    </dgm:pt>
    <dgm:pt modelId="{B3E2FD49-474C-4807-B815-9C931542FE83}" type="sibTrans" cxnId="{75B899D5-CA43-4D03-9600-F5D2C38C5F20}">
      <dgm:prSet/>
      <dgm:spPr/>
      <dgm:t>
        <a:bodyPr/>
        <a:lstStyle/>
        <a:p>
          <a:endParaRPr lang="en-US"/>
        </a:p>
      </dgm:t>
    </dgm:pt>
    <dgm:pt modelId="{16A4AE61-DDB7-4E75-8279-CD2983843249}">
      <dgm:prSet/>
      <dgm:spPr/>
      <dgm:t>
        <a:bodyPr/>
        <a:lstStyle/>
        <a:p>
          <a:r>
            <a:rPr lang="en-GB"/>
            <a:t>You will re-join the survey at the last question you answered. Change this answer to ‘Continue to the post-session survey’</a:t>
          </a:r>
          <a:endParaRPr lang="en-US"/>
        </a:p>
      </dgm:t>
    </dgm:pt>
    <dgm:pt modelId="{A4EFF1E3-E733-4F68-8547-FC86C1C0EEE4}" type="parTrans" cxnId="{68D723F0-887D-4023-89C4-BD0E71BC2ACF}">
      <dgm:prSet/>
      <dgm:spPr/>
      <dgm:t>
        <a:bodyPr/>
        <a:lstStyle/>
        <a:p>
          <a:endParaRPr lang="en-US"/>
        </a:p>
      </dgm:t>
    </dgm:pt>
    <dgm:pt modelId="{0BA09B10-9672-45EB-BA9A-C5790BD8CB67}" type="sibTrans" cxnId="{68D723F0-887D-4023-89C4-BD0E71BC2ACF}">
      <dgm:prSet/>
      <dgm:spPr/>
      <dgm:t>
        <a:bodyPr/>
        <a:lstStyle/>
        <a:p>
          <a:endParaRPr lang="en-US"/>
        </a:p>
      </dgm:t>
    </dgm:pt>
    <dgm:pt modelId="{1AB50C61-A005-49C2-A3E1-E42FF26FB0DE}">
      <dgm:prSet/>
      <dgm:spPr/>
      <dgm:t>
        <a:bodyPr/>
        <a:lstStyle/>
        <a:p>
          <a:r>
            <a:rPr lang="en-GB"/>
            <a:t>Complete the remainder of the survey</a:t>
          </a:r>
          <a:endParaRPr lang="en-US"/>
        </a:p>
      </dgm:t>
    </dgm:pt>
    <dgm:pt modelId="{6FFFF8B7-51A2-496B-A614-57620583E1F5}" type="parTrans" cxnId="{3BD32850-18A2-4BBD-8431-DC6434BD2C0C}">
      <dgm:prSet/>
      <dgm:spPr/>
      <dgm:t>
        <a:bodyPr/>
        <a:lstStyle/>
        <a:p>
          <a:endParaRPr lang="en-US"/>
        </a:p>
      </dgm:t>
    </dgm:pt>
    <dgm:pt modelId="{5696E5C8-AB15-4F39-8494-6C93A58F230B}" type="sibTrans" cxnId="{3BD32850-18A2-4BBD-8431-DC6434BD2C0C}">
      <dgm:prSet/>
      <dgm:spPr/>
      <dgm:t>
        <a:bodyPr/>
        <a:lstStyle/>
        <a:p>
          <a:endParaRPr lang="en-US"/>
        </a:p>
      </dgm:t>
    </dgm:pt>
    <dgm:pt modelId="{F3E50E1B-5B17-4264-9B71-46A52A608C3C}">
      <dgm:prSet/>
      <dgm:spPr/>
      <dgm:t>
        <a:bodyPr/>
        <a:lstStyle/>
        <a:p>
          <a:r>
            <a:rPr lang="en-GB"/>
            <a:t>Click ‘Submit’ - you’ll be sent a certificate of completion of training to the email address you entered earlier</a:t>
          </a:r>
          <a:endParaRPr lang="en-US"/>
        </a:p>
      </dgm:t>
    </dgm:pt>
    <dgm:pt modelId="{8F5686D0-39BE-45A5-A532-6133269BC438}" type="parTrans" cxnId="{C360AA96-3B65-4888-BE19-B29F1E3363CA}">
      <dgm:prSet/>
      <dgm:spPr/>
      <dgm:t>
        <a:bodyPr/>
        <a:lstStyle/>
        <a:p>
          <a:endParaRPr lang="en-US"/>
        </a:p>
      </dgm:t>
    </dgm:pt>
    <dgm:pt modelId="{DE2C66B3-1527-4A40-93F6-7120D5863F98}" type="sibTrans" cxnId="{C360AA96-3B65-4888-BE19-B29F1E3363CA}">
      <dgm:prSet/>
      <dgm:spPr/>
      <dgm:t>
        <a:bodyPr/>
        <a:lstStyle/>
        <a:p>
          <a:endParaRPr lang="en-US"/>
        </a:p>
      </dgm:t>
    </dgm:pt>
    <dgm:pt modelId="{07405354-3A17-4DA7-94A8-572B8138250F}" type="pres">
      <dgm:prSet presAssocID="{15FF0902-5B89-43E9-B6A4-720CB66E1FDF}" presName="Name0" presStyleCnt="0">
        <dgm:presLayoutVars>
          <dgm:dir/>
          <dgm:resizeHandles val="exact"/>
        </dgm:presLayoutVars>
      </dgm:prSet>
      <dgm:spPr/>
    </dgm:pt>
    <dgm:pt modelId="{EE1B58E5-4BA5-485F-AB74-DDBF86A84047}" type="pres">
      <dgm:prSet presAssocID="{A4CF510D-5F8E-40B7-88F1-2F7CFB256AE7}" presName="node" presStyleLbl="node1" presStyleIdx="0" presStyleCnt="5">
        <dgm:presLayoutVars>
          <dgm:bulletEnabled val="1"/>
        </dgm:presLayoutVars>
      </dgm:prSet>
      <dgm:spPr/>
    </dgm:pt>
    <dgm:pt modelId="{C044134E-3D58-4105-86B1-72080C35E075}" type="pres">
      <dgm:prSet presAssocID="{916D42C6-40A9-4DE2-9B15-FEED798E66F4}" presName="sibTrans" presStyleLbl="sibTrans1D1" presStyleIdx="0" presStyleCnt="4"/>
      <dgm:spPr/>
    </dgm:pt>
    <dgm:pt modelId="{A23AA51C-562E-4077-A240-02AB1541E10D}" type="pres">
      <dgm:prSet presAssocID="{916D42C6-40A9-4DE2-9B15-FEED798E66F4}" presName="connectorText" presStyleLbl="sibTrans1D1" presStyleIdx="0" presStyleCnt="4"/>
      <dgm:spPr/>
    </dgm:pt>
    <dgm:pt modelId="{AB535AA1-5A67-48D1-9285-692F13D912E4}" type="pres">
      <dgm:prSet presAssocID="{EE069A47-0332-4B6C-ABA9-24F2A8441CEE}" presName="node" presStyleLbl="node1" presStyleIdx="1" presStyleCnt="5">
        <dgm:presLayoutVars>
          <dgm:bulletEnabled val="1"/>
        </dgm:presLayoutVars>
      </dgm:prSet>
      <dgm:spPr/>
    </dgm:pt>
    <dgm:pt modelId="{C3A3850B-1CF7-4591-B96F-DCF2884066DD}" type="pres">
      <dgm:prSet presAssocID="{B3E2FD49-474C-4807-B815-9C931542FE83}" presName="sibTrans" presStyleLbl="sibTrans1D1" presStyleIdx="1" presStyleCnt="4"/>
      <dgm:spPr/>
    </dgm:pt>
    <dgm:pt modelId="{591D5612-EE0B-444D-9EAB-316526C1A0D5}" type="pres">
      <dgm:prSet presAssocID="{B3E2FD49-474C-4807-B815-9C931542FE83}" presName="connectorText" presStyleLbl="sibTrans1D1" presStyleIdx="1" presStyleCnt="4"/>
      <dgm:spPr/>
    </dgm:pt>
    <dgm:pt modelId="{3A170E43-D0E7-4C7F-8E3A-459AF3F17EB2}" type="pres">
      <dgm:prSet presAssocID="{16A4AE61-DDB7-4E75-8279-CD2983843249}" presName="node" presStyleLbl="node1" presStyleIdx="2" presStyleCnt="5">
        <dgm:presLayoutVars>
          <dgm:bulletEnabled val="1"/>
        </dgm:presLayoutVars>
      </dgm:prSet>
      <dgm:spPr/>
    </dgm:pt>
    <dgm:pt modelId="{7A3E63AB-643B-4F8C-BD9A-156D04ADC73A}" type="pres">
      <dgm:prSet presAssocID="{0BA09B10-9672-45EB-BA9A-C5790BD8CB67}" presName="sibTrans" presStyleLbl="sibTrans1D1" presStyleIdx="2" presStyleCnt="4"/>
      <dgm:spPr/>
    </dgm:pt>
    <dgm:pt modelId="{F146BCAB-2D49-47DE-BD27-2A6393867085}" type="pres">
      <dgm:prSet presAssocID="{0BA09B10-9672-45EB-BA9A-C5790BD8CB67}" presName="connectorText" presStyleLbl="sibTrans1D1" presStyleIdx="2" presStyleCnt="4"/>
      <dgm:spPr/>
    </dgm:pt>
    <dgm:pt modelId="{7CCDE776-C2DB-4D44-9EC5-05346122A311}" type="pres">
      <dgm:prSet presAssocID="{1AB50C61-A005-49C2-A3E1-E42FF26FB0DE}" presName="node" presStyleLbl="node1" presStyleIdx="3" presStyleCnt="5">
        <dgm:presLayoutVars>
          <dgm:bulletEnabled val="1"/>
        </dgm:presLayoutVars>
      </dgm:prSet>
      <dgm:spPr/>
    </dgm:pt>
    <dgm:pt modelId="{E10F2152-0CFB-4877-81E2-4229B5808666}" type="pres">
      <dgm:prSet presAssocID="{5696E5C8-AB15-4F39-8494-6C93A58F230B}" presName="sibTrans" presStyleLbl="sibTrans1D1" presStyleIdx="3" presStyleCnt="4"/>
      <dgm:spPr/>
    </dgm:pt>
    <dgm:pt modelId="{84B77A6E-16AC-4633-8FA2-FF6085A49C8E}" type="pres">
      <dgm:prSet presAssocID="{5696E5C8-AB15-4F39-8494-6C93A58F230B}" presName="connectorText" presStyleLbl="sibTrans1D1" presStyleIdx="3" presStyleCnt="4"/>
      <dgm:spPr/>
    </dgm:pt>
    <dgm:pt modelId="{A5771B1A-AE31-4717-B2B6-1C59F63AB28E}" type="pres">
      <dgm:prSet presAssocID="{F3E50E1B-5B17-4264-9B71-46A52A608C3C}" presName="node" presStyleLbl="node1" presStyleIdx="4" presStyleCnt="5">
        <dgm:presLayoutVars>
          <dgm:bulletEnabled val="1"/>
        </dgm:presLayoutVars>
      </dgm:prSet>
      <dgm:spPr/>
    </dgm:pt>
  </dgm:ptLst>
  <dgm:cxnLst>
    <dgm:cxn modelId="{0E14A912-5844-45E1-9370-68B636EAB9D5}" type="presOf" srcId="{F3E50E1B-5B17-4264-9B71-46A52A608C3C}" destId="{A5771B1A-AE31-4717-B2B6-1C59F63AB28E}" srcOrd="0" destOrd="0" presId="urn:microsoft.com/office/officeart/2016/7/layout/RepeatingBendingProcessNew"/>
    <dgm:cxn modelId="{CAEC2D19-DCAB-4A38-844B-091080F8B956}" type="presOf" srcId="{5696E5C8-AB15-4F39-8494-6C93A58F230B}" destId="{84B77A6E-16AC-4633-8FA2-FF6085A49C8E}" srcOrd="1" destOrd="0" presId="urn:microsoft.com/office/officeart/2016/7/layout/RepeatingBendingProcessNew"/>
    <dgm:cxn modelId="{A54CA32E-A7F4-4E06-A6DB-7F1CD17B0B63}" type="presOf" srcId="{0BA09B10-9672-45EB-BA9A-C5790BD8CB67}" destId="{F146BCAB-2D49-47DE-BD27-2A6393867085}" srcOrd="1" destOrd="0" presId="urn:microsoft.com/office/officeart/2016/7/layout/RepeatingBendingProcessNew"/>
    <dgm:cxn modelId="{FB68A230-7A14-445F-BB19-7626628FD7EA}" type="presOf" srcId="{0BA09B10-9672-45EB-BA9A-C5790BD8CB67}" destId="{7A3E63AB-643B-4F8C-BD9A-156D04ADC73A}" srcOrd="0" destOrd="0" presId="urn:microsoft.com/office/officeart/2016/7/layout/RepeatingBendingProcessNew"/>
    <dgm:cxn modelId="{5B5AF25D-B281-4EBD-8F09-7B0FF5095B8A}" type="presOf" srcId="{916D42C6-40A9-4DE2-9B15-FEED798E66F4}" destId="{C044134E-3D58-4105-86B1-72080C35E075}" srcOrd="0" destOrd="0" presId="urn:microsoft.com/office/officeart/2016/7/layout/RepeatingBendingProcessNew"/>
    <dgm:cxn modelId="{7A881964-5B45-4F9B-8FD0-DDB6F1AEAC5A}" type="presOf" srcId="{16A4AE61-DDB7-4E75-8279-CD2983843249}" destId="{3A170E43-D0E7-4C7F-8E3A-459AF3F17EB2}" srcOrd="0" destOrd="0" presId="urn:microsoft.com/office/officeart/2016/7/layout/RepeatingBendingProcessNew"/>
    <dgm:cxn modelId="{347E7E45-D6A2-4EEB-8F55-805D6F78E747}" type="presOf" srcId="{1AB50C61-A005-49C2-A3E1-E42FF26FB0DE}" destId="{7CCDE776-C2DB-4D44-9EC5-05346122A311}" srcOrd="0" destOrd="0" presId="urn:microsoft.com/office/officeart/2016/7/layout/RepeatingBendingProcessNew"/>
    <dgm:cxn modelId="{A5CC5B69-3B44-49A1-BE72-00E7F47BEE7F}" type="presOf" srcId="{15FF0902-5B89-43E9-B6A4-720CB66E1FDF}" destId="{07405354-3A17-4DA7-94A8-572B8138250F}" srcOrd="0" destOrd="0" presId="urn:microsoft.com/office/officeart/2016/7/layout/RepeatingBendingProcessNew"/>
    <dgm:cxn modelId="{3BD32850-18A2-4BBD-8431-DC6434BD2C0C}" srcId="{15FF0902-5B89-43E9-B6A4-720CB66E1FDF}" destId="{1AB50C61-A005-49C2-A3E1-E42FF26FB0DE}" srcOrd="3" destOrd="0" parTransId="{6FFFF8B7-51A2-496B-A614-57620583E1F5}" sibTransId="{5696E5C8-AB15-4F39-8494-6C93A58F230B}"/>
    <dgm:cxn modelId="{60385771-7B82-4ECD-8A8E-9E4F9B2AC311}" type="presOf" srcId="{EE069A47-0332-4B6C-ABA9-24F2A8441CEE}" destId="{AB535AA1-5A67-48D1-9285-692F13D912E4}" srcOrd="0" destOrd="0" presId="urn:microsoft.com/office/officeart/2016/7/layout/RepeatingBendingProcessNew"/>
    <dgm:cxn modelId="{C360AA96-3B65-4888-BE19-B29F1E3363CA}" srcId="{15FF0902-5B89-43E9-B6A4-720CB66E1FDF}" destId="{F3E50E1B-5B17-4264-9B71-46A52A608C3C}" srcOrd="4" destOrd="0" parTransId="{8F5686D0-39BE-45A5-A532-6133269BC438}" sibTransId="{DE2C66B3-1527-4A40-93F6-7120D5863F98}"/>
    <dgm:cxn modelId="{2EA82597-9061-4CBD-988F-0BDEDD08936B}" type="presOf" srcId="{B3E2FD49-474C-4807-B815-9C931542FE83}" destId="{591D5612-EE0B-444D-9EAB-316526C1A0D5}" srcOrd="1" destOrd="0" presId="urn:microsoft.com/office/officeart/2016/7/layout/RepeatingBendingProcessNew"/>
    <dgm:cxn modelId="{2012C5A5-5DE7-4335-9819-729E7E21BBF9}" type="presOf" srcId="{A4CF510D-5F8E-40B7-88F1-2F7CFB256AE7}" destId="{EE1B58E5-4BA5-485F-AB74-DDBF86A84047}" srcOrd="0" destOrd="0" presId="urn:microsoft.com/office/officeart/2016/7/layout/RepeatingBendingProcessNew"/>
    <dgm:cxn modelId="{1F1FBBC7-201D-44BC-95BE-BE78482CE144}" type="presOf" srcId="{B3E2FD49-474C-4807-B815-9C931542FE83}" destId="{C3A3850B-1CF7-4591-B96F-DCF2884066DD}" srcOrd="0" destOrd="0" presId="urn:microsoft.com/office/officeart/2016/7/layout/RepeatingBendingProcessNew"/>
    <dgm:cxn modelId="{75B899D5-CA43-4D03-9600-F5D2C38C5F20}" srcId="{15FF0902-5B89-43E9-B6A4-720CB66E1FDF}" destId="{EE069A47-0332-4B6C-ABA9-24F2A8441CEE}" srcOrd="1" destOrd="0" parTransId="{4C4EC1DF-91B7-482E-9CD9-CFB5BD0ABF0E}" sibTransId="{B3E2FD49-474C-4807-B815-9C931542FE83}"/>
    <dgm:cxn modelId="{154125DC-3799-4693-A35B-473FC258AA6F}" type="presOf" srcId="{916D42C6-40A9-4DE2-9B15-FEED798E66F4}" destId="{A23AA51C-562E-4077-A240-02AB1541E10D}" srcOrd="1" destOrd="0" presId="urn:microsoft.com/office/officeart/2016/7/layout/RepeatingBendingProcessNew"/>
    <dgm:cxn modelId="{BE1985E5-DAAC-49A3-84C3-2C0EE2E850EB}" srcId="{15FF0902-5B89-43E9-B6A4-720CB66E1FDF}" destId="{A4CF510D-5F8E-40B7-88F1-2F7CFB256AE7}" srcOrd="0" destOrd="0" parTransId="{D9E5911C-6EE6-4C86-A637-E7A3E825F98F}" sibTransId="{916D42C6-40A9-4DE2-9B15-FEED798E66F4}"/>
    <dgm:cxn modelId="{68D723F0-887D-4023-89C4-BD0E71BC2ACF}" srcId="{15FF0902-5B89-43E9-B6A4-720CB66E1FDF}" destId="{16A4AE61-DDB7-4E75-8279-CD2983843249}" srcOrd="2" destOrd="0" parTransId="{A4EFF1E3-E733-4F68-8547-FC86C1C0EEE4}" sibTransId="{0BA09B10-9672-45EB-BA9A-C5790BD8CB67}"/>
    <dgm:cxn modelId="{1C5EEEF2-9DEE-4144-A1C5-1829E40D238F}" type="presOf" srcId="{5696E5C8-AB15-4F39-8494-6C93A58F230B}" destId="{E10F2152-0CFB-4877-81E2-4229B5808666}" srcOrd="0" destOrd="0" presId="urn:microsoft.com/office/officeart/2016/7/layout/RepeatingBendingProcessNew"/>
    <dgm:cxn modelId="{BF4A1DCA-232E-4848-B7BC-CFCD1662BB03}" type="presParOf" srcId="{07405354-3A17-4DA7-94A8-572B8138250F}" destId="{EE1B58E5-4BA5-485F-AB74-DDBF86A84047}" srcOrd="0" destOrd="0" presId="urn:microsoft.com/office/officeart/2016/7/layout/RepeatingBendingProcessNew"/>
    <dgm:cxn modelId="{7BBD6C90-D856-4469-B477-331B486E7971}" type="presParOf" srcId="{07405354-3A17-4DA7-94A8-572B8138250F}" destId="{C044134E-3D58-4105-86B1-72080C35E075}" srcOrd="1" destOrd="0" presId="urn:microsoft.com/office/officeart/2016/7/layout/RepeatingBendingProcessNew"/>
    <dgm:cxn modelId="{FCC8717B-2D58-423F-8740-0BD0F5AC25ED}" type="presParOf" srcId="{C044134E-3D58-4105-86B1-72080C35E075}" destId="{A23AA51C-562E-4077-A240-02AB1541E10D}" srcOrd="0" destOrd="0" presId="urn:microsoft.com/office/officeart/2016/7/layout/RepeatingBendingProcessNew"/>
    <dgm:cxn modelId="{681B2269-D665-496E-9D42-6FC27A2128A9}" type="presParOf" srcId="{07405354-3A17-4DA7-94A8-572B8138250F}" destId="{AB535AA1-5A67-48D1-9285-692F13D912E4}" srcOrd="2" destOrd="0" presId="urn:microsoft.com/office/officeart/2016/7/layout/RepeatingBendingProcessNew"/>
    <dgm:cxn modelId="{FB9EE0AB-9AA6-4E82-8514-E55BD311B200}" type="presParOf" srcId="{07405354-3A17-4DA7-94A8-572B8138250F}" destId="{C3A3850B-1CF7-4591-B96F-DCF2884066DD}" srcOrd="3" destOrd="0" presId="urn:microsoft.com/office/officeart/2016/7/layout/RepeatingBendingProcessNew"/>
    <dgm:cxn modelId="{785227F0-6DD4-4C67-9137-A652B3AEE2CC}" type="presParOf" srcId="{C3A3850B-1CF7-4591-B96F-DCF2884066DD}" destId="{591D5612-EE0B-444D-9EAB-316526C1A0D5}" srcOrd="0" destOrd="0" presId="urn:microsoft.com/office/officeart/2016/7/layout/RepeatingBendingProcessNew"/>
    <dgm:cxn modelId="{A2D8879D-8BFB-4E8E-86FB-90432D2F764B}" type="presParOf" srcId="{07405354-3A17-4DA7-94A8-572B8138250F}" destId="{3A170E43-D0E7-4C7F-8E3A-459AF3F17EB2}" srcOrd="4" destOrd="0" presId="urn:microsoft.com/office/officeart/2016/7/layout/RepeatingBendingProcessNew"/>
    <dgm:cxn modelId="{226C05E6-0F3A-40F7-A603-DE3374E76F12}" type="presParOf" srcId="{07405354-3A17-4DA7-94A8-572B8138250F}" destId="{7A3E63AB-643B-4F8C-BD9A-156D04ADC73A}" srcOrd="5" destOrd="0" presId="urn:microsoft.com/office/officeart/2016/7/layout/RepeatingBendingProcessNew"/>
    <dgm:cxn modelId="{AFEE82F4-B669-44ED-9FFC-C0ACEEA571C1}" type="presParOf" srcId="{7A3E63AB-643B-4F8C-BD9A-156D04ADC73A}" destId="{F146BCAB-2D49-47DE-BD27-2A6393867085}" srcOrd="0" destOrd="0" presId="urn:microsoft.com/office/officeart/2016/7/layout/RepeatingBendingProcessNew"/>
    <dgm:cxn modelId="{B99F4732-F195-4F81-8526-688314EF41A4}" type="presParOf" srcId="{07405354-3A17-4DA7-94A8-572B8138250F}" destId="{7CCDE776-C2DB-4D44-9EC5-05346122A311}" srcOrd="6" destOrd="0" presId="urn:microsoft.com/office/officeart/2016/7/layout/RepeatingBendingProcessNew"/>
    <dgm:cxn modelId="{CADEBC86-E6B8-476E-BCFA-EA16E8681586}" type="presParOf" srcId="{07405354-3A17-4DA7-94A8-572B8138250F}" destId="{E10F2152-0CFB-4877-81E2-4229B5808666}" srcOrd="7" destOrd="0" presId="urn:microsoft.com/office/officeart/2016/7/layout/RepeatingBendingProcessNew"/>
    <dgm:cxn modelId="{FA7EF7B0-E295-461E-A438-B7E0221AC970}" type="presParOf" srcId="{E10F2152-0CFB-4877-81E2-4229B5808666}" destId="{84B77A6E-16AC-4633-8FA2-FF6085A49C8E}" srcOrd="0" destOrd="0" presId="urn:microsoft.com/office/officeart/2016/7/layout/RepeatingBendingProcessNew"/>
    <dgm:cxn modelId="{433F4A3E-6EF4-43C7-8AE5-474A9AE47DAF}" type="presParOf" srcId="{07405354-3A17-4DA7-94A8-572B8138250F}" destId="{A5771B1A-AE31-4717-B2B6-1C59F63AB28E}" srcOrd="8"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066A5-A8E7-4DE0-B364-E992D97BA1C4}">
      <dsp:nvSpPr>
        <dsp:cNvPr id="0" name=""/>
        <dsp:cNvSpPr/>
      </dsp:nvSpPr>
      <dsp:spPr>
        <a:xfrm rot="5400000">
          <a:off x="4485449" y="-1821481"/>
          <a:ext cx="841112" cy="4617416"/>
        </a:xfrm>
        <a:prstGeom prst="round2SameRect">
          <a:avLst/>
        </a:prstGeom>
        <a:solidFill>
          <a:schemeClr val="lt1">
            <a:alpha val="90000"/>
            <a:tint val="40000"/>
            <a:hueOff val="0"/>
            <a:satOff val="0"/>
            <a:lumOff val="0"/>
            <a:alphaOff val="0"/>
          </a:schemeClr>
        </a:solidFill>
        <a:ln w="6350" cap="flat" cmpd="sng" algn="ctr">
          <a:solidFill>
            <a:srgbClr val="C00000">
              <a:alpha val="9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History Taking</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Observation</a:t>
          </a:r>
        </a:p>
      </dsp:txBody>
      <dsp:txXfrm rot="-5400000">
        <a:off x="2597297" y="107731"/>
        <a:ext cx="4576356" cy="758992"/>
      </dsp:txXfrm>
    </dsp:sp>
    <dsp:sp modelId="{B0BE494A-98FC-4AFD-AD1F-8A9C9D2BD2EF}">
      <dsp:nvSpPr>
        <dsp:cNvPr id="0" name=""/>
        <dsp:cNvSpPr/>
      </dsp:nvSpPr>
      <dsp:spPr>
        <a:xfrm>
          <a:off x="0" y="2218"/>
          <a:ext cx="2597297" cy="97001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GB" sz="2500" kern="1200" dirty="0">
              <a:latin typeface="Arial" panose="020B0604020202020204" pitchFamily="34" charset="0"/>
              <a:cs typeface="Arial" panose="020B0604020202020204" pitchFamily="34" charset="0"/>
            </a:rPr>
            <a:t>Clinical </a:t>
          </a:r>
          <a:r>
            <a:rPr lang="en-GB" sz="2400" kern="1200" dirty="0">
              <a:latin typeface="Arial" panose="020B0604020202020204" pitchFamily="34" charset="0"/>
              <a:cs typeface="Arial" panose="020B0604020202020204" pitchFamily="34" charset="0"/>
            </a:rPr>
            <a:t>Assessment</a:t>
          </a:r>
        </a:p>
      </dsp:txBody>
      <dsp:txXfrm>
        <a:off x="47352" y="49570"/>
        <a:ext cx="2502593" cy="875312"/>
      </dsp:txXfrm>
    </dsp:sp>
    <dsp:sp modelId="{97194ACF-AF16-4084-9B26-9916B020F47F}">
      <dsp:nvSpPr>
        <dsp:cNvPr id="0" name=""/>
        <dsp:cNvSpPr/>
      </dsp:nvSpPr>
      <dsp:spPr>
        <a:xfrm rot="5400000">
          <a:off x="4437836" y="-802964"/>
          <a:ext cx="936337" cy="4617416"/>
        </a:xfrm>
        <a:prstGeom prst="round2SameRect">
          <a:avLst/>
        </a:prstGeom>
        <a:solidFill>
          <a:schemeClr val="lt1">
            <a:alpha val="90000"/>
            <a:tint val="40000"/>
            <a:hueOff val="0"/>
            <a:satOff val="0"/>
            <a:lumOff val="0"/>
            <a:alphaOff val="0"/>
          </a:schemeClr>
        </a:solidFill>
        <a:ln w="6350" cap="flat" cmpd="sng" algn="ctr">
          <a:solidFill>
            <a:srgbClr val="C00000">
              <a:alpha val="9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Red Flag Symptoms</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NEWS2 if indicated</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Higher–risk patients</a:t>
          </a:r>
        </a:p>
      </dsp:txBody>
      <dsp:txXfrm rot="-5400000">
        <a:off x="2597297" y="1083283"/>
        <a:ext cx="4571708" cy="844921"/>
      </dsp:txXfrm>
    </dsp:sp>
    <dsp:sp modelId="{E32ACB6D-EE19-4273-8BA9-F93EC58CECF1}">
      <dsp:nvSpPr>
        <dsp:cNvPr id="0" name=""/>
        <dsp:cNvSpPr/>
      </dsp:nvSpPr>
      <dsp:spPr>
        <a:xfrm>
          <a:off x="0" y="1020735"/>
          <a:ext cx="2597297" cy="97001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GB" sz="2500" kern="1200" dirty="0">
              <a:latin typeface="Arial" panose="020B0604020202020204" pitchFamily="34" charset="0"/>
              <a:cs typeface="Arial" panose="020B0604020202020204" pitchFamily="34" charset="0"/>
            </a:rPr>
            <a:t>Identify Risk</a:t>
          </a:r>
        </a:p>
      </dsp:txBody>
      <dsp:txXfrm>
        <a:off x="47352" y="1068087"/>
        <a:ext cx="2502593" cy="875312"/>
      </dsp:txXfrm>
    </dsp:sp>
    <dsp:sp modelId="{7E5E9F5E-EF67-4825-BF4D-5314A4A0F27F}">
      <dsp:nvSpPr>
        <dsp:cNvPr id="0" name=""/>
        <dsp:cNvSpPr/>
      </dsp:nvSpPr>
      <dsp:spPr>
        <a:xfrm rot="5400000">
          <a:off x="4486846" y="215552"/>
          <a:ext cx="838318" cy="4617416"/>
        </a:xfrm>
        <a:prstGeom prst="round2SameRect">
          <a:avLst/>
        </a:prstGeom>
        <a:solidFill>
          <a:schemeClr val="lt1">
            <a:alpha val="90000"/>
            <a:tint val="40000"/>
            <a:hueOff val="0"/>
            <a:satOff val="0"/>
            <a:lumOff val="0"/>
            <a:alphaOff val="0"/>
          </a:schemeClr>
        </a:solidFill>
        <a:ln w="6350" cap="flat" cmpd="sng" algn="ctr">
          <a:solidFill>
            <a:srgbClr val="C00000">
              <a:alpha val="9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Use Pharmacy first Clinical Pathways</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Follow PGD criteria</a:t>
          </a:r>
        </a:p>
      </dsp:txBody>
      <dsp:txXfrm rot="-5400000">
        <a:off x="2597298" y="2146024"/>
        <a:ext cx="4576493" cy="756472"/>
      </dsp:txXfrm>
    </dsp:sp>
    <dsp:sp modelId="{BE98BE5E-182D-4CF8-BA4F-742937C50C5C}">
      <dsp:nvSpPr>
        <dsp:cNvPr id="0" name=""/>
        <dsp:cNvSpPr/>
      </dsp:nvSpPr>
      <dsp:spPr>
        <a:xfrm>
          <a:off x="0" y="2039252"/>
          <a:ext cx="2597297" cy="97001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GB" sz="2500" kern="1200" dirty="0">
              <a:latin typeface="Arial" panose="020B0604020202020204" pitchFamily="34" charset="0"/>
              <a:cs typeface="Arial" panose="020B0604020202020204" pitchFamily="34" charset="0"/>
            </a:rPr>
            <a:t>Target Treatment</a:t>
          </a:r>
        </a:p>
      </dsp:txBody>
      <dsp:txXfrm>
        <a:off x="47352" y="2086604"/>
        <a:ext cx="2502593" cy="875312"/>
      </dsp:txXfrm>
    </dsp:sp>
    <dsp:sp modelId="{5DCFDA90-E648-4346-966C-0158CEBB7F2B}">
      <dsp:nvSpPr>
        <dsp:cNvPr id="0" name=""/>
        <dsp:cNvSpPr/>
      </dsp:nvSpPr>
      <dsp:spPr>
        <a:xfrm rot="5400000">
          <a:off x="4443936" y="1234068"/>
          <a:ext cx="924138" cy="4617416"/>
        </a:xfrm>
        <a:prstGeom prst="round2SameRect">
          <a:avLst/>
        </a:prstGeom>
        <a:solidFill>
          <a:schemeClr val="lt1">
            <a:alpha val="90000"/>
            <a:tint val="40000"/>
            <a:hueOff val="0"/>
            <a:satOff val="0"/>
            <a:lumOff val="0"/>
            <a:alphaOff val="0"/>
          </a:schemeClr>
        </a:solidFill>
        <a:ln w="6350" cap="flat" cmpd="sng" algn="ctr">
          <a:solidFill>
            <a:srgbClr val="C00000">
              <a:alpha val="9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Self Care Advice</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Analgesia</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Delayed Strategies</a:t>
          </a:r>
        </a:p>
      </dsp:txBody>
      <dsp:txXfrm rot="-5400000">
        <a:off x="2597298" y="3125820"/>
        <a:ext cx="4572303" cy="833912"/>
      </dsp:txXfrm>
    </dsp:sp>
    <dsp:sp modelId="{677DB779-D6A4-4D6D-81B9-29A7786E5A03}">
      <dsp:nvSpPr>
        <dsp:cNvPr id="0" name=""/>
        <dsp:cNvSpPr/>
      </dsp:nvSpPr>
      <dsp:spPr>
        <a:xfrm>
          <a:off x="0" y="3057769"/>
          <a:ext cx="2597297" cy="97001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GB" sz="2500" kern="1200" dirty="0">
              <a:latin typeface="Arial" panose="020B0604020202020204" pitchFamily="34" charset="0"/>
              <a:cs typeface="Arial" panose="020B0604020202020204" pitchFamily="34" charset="0"/>
            </a:rPr>
            <a:t>Manage Safely</a:t>
          </a:r>
        </a:p>
      </dsp:txBody>
      <dsp:txXfrm>
        <a:off x="47352" y="3105121"/>
        <a:ext cx="2502593" cy="875312"/>
      </dsp:txXfrm>
    </dsp:sp>
    <dsp:sp modelId="{AE71ACA2-8615-4A33-8597-38A9E366F34F}">
      <dsp:nvSpPr>
        <dsp:cNvPr id="0" name=""/>
        <dsp:cNvSpPr/>
      </dsp:nvSpPr>
      <dsp:spPr>
        <a:xfrm rot="5400000">
          <a:off x="4489713" y="2252585"/>
          <a:ext cx="832584" cy="4617416"/>
        </a:xfrm>
        <a:prstGeom prst="round2SameRect">
          <a:avLst/>
        </a:prstGeom>
        <a:solidFill>
          <a:schemeClr val="lt1">
            <a:alpha val="90000"/>
            <a:tint val="40000"/>
            <a:hueOff val="0"/>
            <a:satOff val="0"/>
            <a:lumOff val="0"/>
            <a:alphaOff val="0"/>
          </a:schemeClr>
        </a:solidFill>
        <a:ln w="6350" cap="flat" cmpd="sng" algn="ctr">
          <a:solidFill>
            <a:srgbClr val="C00000">
              <a:alpha val="9000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Explain when to return</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Escalation triggers</a:t>
          </a:r>
        </a:p>
      </dsp:txBody>
      <dsp:txXfrm rot="-5400000">
        <a:off x="2597298" y="4185644"/>
        <a:ext cx="4576773" cy="751298"/>
      </dsp:txXfrm>
    </dsp:sp>
    <dsp:sp modelId="{015E9703-A488-49C8-8E39-E2B036B4F5EF}">
      <dsp:nvSpPr>
        <dsp:cNvPr id="0" name=""/>
        <dsp:cNvSpPr/>
      </dsp:nvSpPr>
      <dsp:spPr>
        <a:xfrm>
          <a:off x="0" y="4076286"/>
          <a:ext cx="2597297" cy="97001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GB" sz="2500" kern="1200" dirty="0">
              <a:latin typeface="Arial" panose="020B0604020202020204" pitchFamily="34" charset="0"/>
              <a:cs typeface="Arial" panose="020B0604020202020204" pitchFamily="34" charset="0"/>
            </a:rPr>
            <a:t>Safety-Net</a:t>
          </a:r>
        </a:p>
      </dsp:txBody>
      <dsp:txXfrm>
        <a:off x="47352" y="4123638"/>
        <a:ext cx="2502593" cy="87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1FBD2-365D-4E7E-B076-334CA9BAA5FB}">
      <dsp:nvSpPr>
        <dsp:cNvPr id="0" name=""/>
        <dsp:cNvSpPr/>
      </dsp:nvSpPr>
      <dsp:spPr>
        <a:xfrm>
          <a:off x="3104501" y="1877575"/>
          <a:ext cx="2423861" cy="2450158"/>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b="1" kern="1200" dirty="0">
              <a:latin typeface="Arial" panose="020B0604020202020204" pitchFamily="34" charset="0"/>
              <a:cs typeface="Arial" panose="020B0604020202020204" pitchFamily="34" charset="0"/>
            </a:rPr>
            <a:t>Reducing antibiotic prescribing in your practice</a:t>
          </a:r>
        </a:p>
      </dsp:txBody>
      <dsp:txXfrm>
        <a:off x="3459467" y="2236392"/>
        <a:ext cx="1713929" cy="1732524"/>
      </dsp:txXfrm>
    </dsp:sp>
    <dsp:sp modelId="{D45A3694-1B9B-41FF-BB52-BDF52D56CAFB}">
      <dsp:nvSpPr>
        <dsp:cNvPr id="0" name=""/>
        <dsp:cNvSpPr/>
      </dsp:nvSpPr>
      <dsp:spPr>
        <a:xfrm>
          <a:off x="3455930" y="401872"/>
          <a:ext cx="1721003" cy="172100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sp:txBody>
      <dsp:txXfrm>
        <a:off x="3707965" y="653907"/>
        <a:ext cx="1216933" cy="1216933"/>
      </dsp:txXfrm>
    </dsp:sp>
    <dsp:sp modelId="{A8F2E5AC-920D-430B-B436-E10DD0DEC92C}">
      <dsp:nvSpPr>
        <dsp:cNvPr id="0" name=""/>
        <dsp:cNvSpPr/>
      </dsp:nvSpPr>
      <dsp:spPr>
        <a:xfrm>
          <a:off x="5296211" y="2242153"/>
          <a:ext cx="1721003" cy="172100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6">
                  <a:lumMod val="10000"/>
                </a:schemeClr>
              </a:solidFill>
              <a:latin typeface="Arial" panose="020B0604020202020204" pitchFamily="34" charset="0"/>
              <a:cs typeface="Arial" panose="020B0604020202020204" pitchFamily="34" charset="0"/>
            </a:rPr>
            <a:t>Helps to slow future antibiotic resistance</a:t>
          </a:r>
        </a:p>
      </dsp:txBody>
      <dsp:txXfrm>
        <a:off x="5548246" y="2494188"/>
        <a:ext cx="1216933" cy="1216933"/>
      </dsp:txXfrm>
    </dsp:sp>
    <dsp:sp modelId="{DE44E966-4182-41D0-BD98-729D2C496033}">
      <dsp:nvSpPr>
        <dsp:cNvPr id="0" name=""/>
        <dsp:cNvSpPr/>
      </dsp:nvSpPr>
      <dsp:spPr>
        <a:xfrm>
          <a:off x="3455930" y="4082433"/>
          <a:ext cx="1721003" cy="172100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6">
                  <a:lumMod val="10000"/>
                </a:schemeClr>
              </a:solidFill>
              <a:latin typeface="Arial" panose="020B0604020202020204" pitchFamily="34" charset="0"/>
              <a:cs typeface="Arial" panose="020B0604020202020204" pitchFamily="34" charset="0"/>
            </a:rPr>
            <a:t>Increase patient self-care</a:t>
          </a:r>
        </a:p>
      </dsp:txBody>
      <dsp:txXfrm>
        <a:off x="3707965" y="4334468"/>
        <a:ext cx="1216933" cy="1216933"/>
      </dsp:txXfrm>
    </dsp:sp>
    <dsp:sp modelId="{590D476C-551B-4D56-B424-C0A08BFC72EF}">
      <dsp:nvSpPr>
        <dsp:cNvPr id="0" name=""/>
        <dsp:cNvSpPr/>
      </dsp:nvSpPr>
      <dsp:spPr>
        <a:xfrm>
          <a:off x="1615752" y="2242256"/>
          <a:ext cx="1720797" cy="1720797"/>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6">
                  <a:lumMod val="10000"/>
                </a:schemeClr>
              </a:solidFill>
              <a:latin typeface="Arial" panose="020B0604020202020204" pitchFamily="34" charset="0"/>
              <a:cs typeface="Arial" panose="020B0604020202020204" pitchFamily="34" charset="0"/>
            </a:rPr>
            <a:t>Helps to reduce future consultations</a:t>
          </a:r>
        </a:p>
      </dsp:txBody>
      <dsp:txXfrm>
        <a:off x="1867757" y="2494261"/>
        <a:ext cx="1216787" cy="121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4134E-3D58-4105-86B1-72080C35E075}">
      <dsp:nvSpPr>
        <dsp:cNvPr id="0" name=""/>
        <dsp:cNvSpPr/>
      </dsp:nvSpPr>
      <dsp:spPr>
        <a:xfrm>
          <a:off x="2564828" y="907887"/>
          <a:ext cx="558160" cy="91440"/>
        </a:xfrm>
        <a:custGeom>
          <a:avLst/>
          <a:gdLst/>
          <a:ahLst/>
          <a:cxnLst/>
          <a:rect l="0" t="0" r="0" b="0"/>
          <a:pathLst>
            <a:path>
              <a:moveTo>
                <a:pt x="0" y="45720"/>
              </a:moveTo>
              <a:lnTo>
                <a:pt x="55816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9189" y="950663"/>
        <a:ext cx="29438" cy="5887"/>
      </dsp:txXfrm>
    </dsp:sp>
    <dsp:sp modelId="{EE1B58E5-4BA5-485F-AB74-DDBF86A84047}">
      <dsp:nvSpPr>
        <dsp:cNvPr id="0" name=""/>
        <dsp:cNvSpPr/>
      </dsp:nvSpPr>
      <dsp:spPr>
        <a:xfrm>
          <a:off x="6800" y="185659"/>
          <a:ext cx="2559828" cy="15358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434" tIns="131665" rIns="125434" bIns="131665" numCol="1" spcCol="1270" anchor="ctr" anchorCtr="0">
          <a:noAutofit/>
        </a:bodyPr>
        <a:lstStyle/>
        <a:p>
          <a:pPr marL="0" lvl="0" indent="0" algn="ctr" defTabSz="755650">
            <a:lnSpc>
              <a:spcPct val="90000"/>
            </a:lnSpc>
            <a:spcBef>
              <a:spcPct val="0"/>
            </a:spcBef>
            <a:spcAft>
              <a:spcPct val="35000"/>
            </a:spcAft>
            <a:buNone/>
          </a:pPr>
          <a:r>
            <a:rPr lang="en-GB" sz="1700" kern="1200"/>
            <a:t>Open the link in the email that was sent to you after the pre-session survey</a:t>
          </a:r>
          <a:endParaRPr lang="en-US" sz="1700" kern="1200"/>
        </a:p>
      </dsp:txBody>
      <dsp:txXfrm>
        <a:off x="6800" y="185659"/>
        <a:ext cx="2559828" cy="1535897"/>
      </dsp:txXfrm>
    </dsp:sp>
    <dsp:sp modelId="{C3A3850B-1CF7-4591-B96F-DCF2884066DD}">
      <dsp:nvSpPr>
        <dsp:cNvPr id="0" name=""/>
        <dsp:cNvSpPr/>
      </dsp:nvSpPr>
      <dsp:spPr>
        <a:xfrm>
          <a:off x="5713417" y="907887"/>
          <a:ext cx="558160" cy="91440"/>
        </a:xfrm>
        <a:custGeom>
          <a:avLst/>
          <a:gdLst/>
          <a:ahLst/>
          <a:cxnLst/>
          <a:rect l="0" t="0" r="0" b="0"/>
          <a:pathLst>
            <a:path>
              <a:moveTo>
                <a:pt x="0" y="45720"/>
              </a:moveTo>
              <a:lnTo>
                <a:pt x="55816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7779" y="950663"/>
        <a:ext cx="29438" cy="5887"/>
      </dsp:txXfrm>
    </dsp:sp>
    <dsp:sp modelId="{AB535AA1-5A67-48D1-9285-692F13D912E4}">
      <dsp:nvSpPr>
        <dsp:cNvPr id="0" name=""/>
        <dsp:cNvSpPr/>
      </dsp:nvSpPr>
      <dsp:spPr>
        <a:xfrm>
          <a:off x="3155389" y="185659"/>
          <a:ext cx="2559828" cy="15358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434" tIns="131665" rIns="125434" bIns="131665" numCol="1" spcCol="1270" anchor="ctr" anchorCtr="0">
          <a:noAutofit/>
        </a:bodyPr>
        <a:lstStyle/>
        <a:p>
          <a:pPr marL="0" lvl="0" indent="0" algn="ctr" defTabSz="755650">
            <a:lnSpc>
              <a:spcPct val="90000"/>
            </a:lnSpc>
            <a:spcBef>
              <a:spcPct val="0"/>
            </a:spcBef>
            <a:spcAft>
              <a:spcPct val="35000"/>
            </a:spcAft>
            <a:buNone/>
          </a:pPr>
          <a:r>
            <a:rPr lang="en-GB" sz="1700" kern="1200"/>
            <a:t>Copy your unique survey code from the email and past it into the survey login screen</a:t>
          </a:r>
          <a:endParaRPr lang="en-US" sz="1700" kern="1200"/>
        </a:p>
      </dsp:txBody>
      <dsp:txXfrm>
        <a:off x="3155389" y="185659"/>
        <a:ext cx="2559828" cy="1535897"/>
      </dsp:txXfrm>
    </dsp:sp>
    <dsp:sp modelId="{7A3E63AB-643B-4F8C-BD9A-156D04ADC73A}">
      <dsp:nvSpPr>
        <dsp:cNvPr id="0" name=""/>
        <dsp:cNvSpPr/>
      </dsp:nvSpPr>
      <dsp:spPr>
        <a:xfrm>
          <a:off x="1286714" y="1719756"/>
          <a:ext cx="6297178" cy="558160"/>
        </a:xfrm>
        <a:custGeom>
          <a:avLst/>
          <a:gdLst/>
          <a:ahLst/>
          <a:cxnLst/>
          <a:rect l="0" t="0" r="0" b="0"/>
          <a:pathLst>
            <a:path>
              <a:moveTo>
                <a:pt x="6297178" y="0"/>
              </a:moveTo>
              <a:lnTo>
                <a:pt x="6297178" y="296180"/>
              </a:lnTo>
              <a:lnTo>
                <a:pt x="0" y="296180"/>
              </a:lnTo>
              <a:lnTo>
                <a:pt x="0" y="55816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7187" y="1995892"/>
        <a:ext cx="316232" cy="5887"/>
      </dsp:txXfrm>
    </dsp:sp>
    <dsp:sp modelId="{3A170E43-D0E7-4C7F-8E3A-459AF3F17EB2}">
      <dsp:nvSpPr>
        <dsp:cNvPr id="0" name=""/>
        <dsp:cNvSpPr/>
      </dsp:nvSpPr>
      <dsp:spPr>
        <a:xfrm>
          <a:off x="6303978" y="185659"/>
          <a:ext cx="2559828" cy="15358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434" tIns="131665" rIns="125434" bIns="131665" numCol="1" spcCol="1270" anchor="ctr" anchorCtr="0">
          <a:noAutofit/>
        </a:bodyPr>
        <a:lstStyle/>
        <a:p>
          <a:pPr marL="0" lvl="0" indent="0" algn="ctr" defTabSz="755650">
            <a:lnSpc>
              <a:spcPct val="90000"/>
            </a:lnSpc>
            <a:spcBef>
              <a:spcPct val="0"/>
            </a:spcBef>
            <a:spcAft>
              <a:spcPct val="35000"/>
            </a:spcAft>
            <a:buNone/>
          </a:pPr>
          <a:r>
            <a:rPr lang="en-GB" sz="1700" kern="1200"/>
            <a:t>You will re-join the survey at the last question you answered. Change this answer to ‘Continue to the post-session survey’</a:t>
          </a:r>
          <a:endParaRPr lang="en-US" sz="1700" kern="1200"/>
        </a:p>
      </dsp:txBody>
      <dsp:txXfrm>
        <a:off x="6303978" y="185659"/>
        <a:ext cx="2559828" cy="1535897"/>
      </dsp:txXfrm>
    </dsp:sp>
    <dsp:sp modelId="{E10F2152-0CFB-4877-81E2-4229B5808666}">
      <dsp:nvSpPr>
        <dsp:cNvPr id="0" name=""/>
        <dsp:cNvSpPr/>
      </dsp:nvSpPr>
      <dsp:spPr>
        <a:xfrm>
          <a:off x="2564828" y="3032545"/>
          <a:ext cx="558160" cy="91440"/>
        </a:xfrm>
        <a:custGeom>
          <a:avLst/>
          <a:gdLst/>
          <a:ahLst/>
          <a:cxnLst/>
          <a:rect l="0" t="0" r="0" b="0"/>
          <a:pathLst>
            <a:path>
              <a:moveTo>
                <a:pt x="0" y="45720"/>
              </a:moveTo>
              <a:lnTo>
                <a:pt x="55816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9189" y="3075321"/>
        <a:ext cx="29438" cy="5887"/>
      </dsp:txXfrm>
    </dsp:sp>
    <dsp:sp modelId="{7CCDE776-C2DB-4D44-9EC5-05346122A311}">
      <dsp:nvSpPr>
        <dsp:cNvPr id="0" name=""/>
        <dsp:cNvSpPr/>
      </dsp:nvSpPr>
      <dsp:spPr>
        <a:xfrm>
          <a:off x="6800" y="2310316"/>
          <a:ext cx="2559828" cy="15358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434" tIns="131665" rIns="125434" bIns="131665" numCol="1" spcCol="1270" anchor="ctr" anchorCtr="0">
          <a:noAutofit/>
        </a:bodyPr>
        <a:lstStyle/>
        <a:p>
          <a:pPr marL="0" lvl="0" indent="0" algn="ctr" defTabSz="755650">
            <a:lnSpc>
              <a:spcPct val="90000"/>
            </a:lnSpc>
            <a:spcBef>
              <a:spcPct val="0"/>
            </a:spcBef>
            <a:spcAft>
              <a:spcPct val="35000"/>
            </a:spcAft>
            <a:buNone/>
          </a:pPr>
          <a:r>
            <a:rPr lang="en-GB" sz="1700" kern="1200"/>
            <a:t>Complete the remainder of the survey</a:t>
          </a:r>
          <a:endParaRPr lang="en-US" sz="1700" kern="1200"/>
        </a:p>
      </dsp:txBody>
      <dsp:txXfrm>
        <a:off x="6800" y="2310316"/>
        <a:ext cx="2559828" cy="1535897"/>
      </dsp:txXfrm>
    </dsp:sp>
    <dsp:sp modelId="{A5771B1A-AE31-4717-B2B6-1C59F63AB28E}">
      <dsp:nvSpPr>
        <dsp:cNvPr id="0" name=""/>
        <dsp:cNvSpPr/>
      </dsp:nvSpPr>
      <dsp:spPr>
        <a:xfrm>
          <a:off x="3155389" y="2310316"/>
          <a:ext cx="2559828" cy="15358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434" tIns="131665" rIns="125434" bIns="131665" numCol="1" spcCol="1270" anchor="ctr" anchorCtr="0">
          <a:noAutofit/>
        </a:bodyPr>
        <a:lstStyle/>
        <a:p>
          <a:pPr marL="0" lvl="0" indent="0" algn="ctr" defTabSz="755650">
            <a:lnSpc>
              <a:spcPct val="90000"/>
            </a:lnSpc>
            <a:spcBef>
              <a:spcPct val="0"/>
            </a:spcBef>
            <a:spcAft>
              <a:spcPct val="35000"/>
            </a:spcAft>
            <a:buNone/>
          </a:pPr>
          <a:r>
            <a:rPr lang="en-GB" sz="1700" kern="1200"/>
            <a:t>Click ‘Submit’ - you’ll be sent a certificate of completion of training to the email address you entered earlier</a:t>
          </a:r>
          <a:endParaRPr lang="en-US" sz="1700" kern="1200"/>
        </a:p>
      </dsp:txBody>
      <dsp:txXfrm>
        <a:off x="3155389" y="2310316"/>
        <a:ext cx="2559828" cy="15358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24/03/2026</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E71BF-EFB7-42E0-A8A1-6EA5D0740E8C}" type="datetimeFigureOut">
              <a:rPr lang="en-GB" smtClean="0"/>
              <a:t>24/03/2026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E996-E973-4AA4-858F-A96EEB1CC84A}" type="slidenum">
              <a:rPr lang="en-GB" smtClean="0"/>
              <a:t>‹#›</a:t>
            </a:fld>
            <a:endParaRPr lang="en-GB"/>
          </a:p>
        </p:txBody>
      </p:sp>
    </p:spTree>
    <p:extLst>
      <p:ext uri="{BB962C8B-B14F-4D97-AF65-F5344CB8AC3E}">
        <p14:creationId xmlns:p14="http://schemas.microsoft.com/office/powerpoint/2010/main" val="248828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cbi.nlm.nih.gov/pmc/articles/PMC26576/"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onlinelibrary.wiley.com/doi/10.1002/14651858.CD000219.pub4/e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93/jac/dky00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gov.uk/government/publications/addendum-to-the-uk-5-year-action-plan-for-antimicrobial-resistance-2019-to-2024/tackling-antimicrobial-resistance-2019-to-2024-addendum-to-the-uks-5-year-national-action-plan" TargetMode="External"/><Relationship Id="rId5" Type="http://schemas.openxmlformats.org/officeDocument/2006/relationships/hyperlink" Target="https://www.gov.uk/government/publications/uk-5-year-action-plan-for-antimicrobial-resistance-2019-to-2024" TargetMode="External"/><Relationship Id="rId4" Type="http://schemas.openxmlformats.org/officeDocument/2006/relationships/hyperlink" Target="https://www.gov.uk/government/publications/uk-5-year-action-plan-for-antimicrobial-resistance-2024-to-202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learning.rcgp.org.uk/course/view.php?id=55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a:t>
            </a:fld>
            <a:endParaRPr lang="en-GB"/>
          </a:p>
        </p:txBody>
      </p:sp>
    </p:spTree>
    <p:extLst>
      <p:ext uri="{BB962C8B-B14F-4D97-AF65-F5344CB8AC3E}">
        <p14:creationId xmlns:p14="http://schemas.microsoft.com/office/powerpoint/2010/main" val="294574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112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a:solidFill>
                  <a:schemeClr val="tx1"/>
                </a:solidFill>
                <a:effectLst/>
                <a:latin typeface="+mn-lt"/>
                <a:ea typeface="+mn-ea"/>
                <a:cs typeface="+mn-cs"/>
              </a:rPr>
              <a:t>A United Nations report estimated that by 2050 antimicrobial resistance could cause </a:t>
            </a:r>
            <a:r>
              <a:rPr lang="en-GB" sz="1200" b="1" kern="1200" dirty="0">
                <a:solidFill>
                  <a:schemeClr val="tx1"/>
                </a:solidFill>
                <a:effectLst/>
                <a:latin typeface="+mn-lt"/>
                <a:ea typeface="+mn-ea"/>
                <a:cs typeface="+mn-cs"/>
              </a:rPr>
              <a:t>up to 10 million deaths per year</a:t>
            </a:r>
            <a:r>
              <a:rPr lang="en-GB" sz="1200" kern="1200" dirty="0">
                <a:solidFill>
                  <a:schemeClr val="tx1"/>
                </a:solidFill>
                <a:effectLst/>
                <a:latin typeface="+mn-lt"/>
                <a:ea typeface="+mn-ea"/>
                <a:cs typeface="+mn-cs"/>
              </a:rPr>
              <a:t> in the worst-case scenario — more than diabetes and cancer combined. </a:t>
            </a:r>
          </a:p>
          <a:p>
            <a:r>
              <a:rPr lang="en-GB" sz="1200" kern="1200" dirty="0">
                <a:solidFill>
                  <a:schemeClr val="tx1"/>
                </a:solidFill>
                <a:effectLst/>
                <a:latin typeface="+mn-lt"/>
                <a:ea typeface="+mn-ea"/>
                <a:cs typeface="+mn-cs"/>
              </a:rPr>
              <a:t>Whilst statistics like this can feel distant from everyday practice, they reflect a growing global challenge for healthcare systems.</a:t>
            </a:r>
          </a:p>
          <a:p>
            <a:pPr eaLnBrk="1" hangingPunct="1">
              <a:spcBef>
                <a:spcPct val="0"/>
              </a:spcBef>
            </a:pPr>
            <a:endParaRPr lang="en-GB" altLang="en-US" sz="1200" b="0" i="0" kern="1200" dirty="0">
              <a:solidFill>
                <a:schemeClr val="tx1"/>
              </a:solidFill>
              <a:effectLst/>
              <a:latin typeface="+mn-lt"/>
              <a:ea typeface="ヒラギノ角ゴ Pro W3" pitchFamily="84" charset="-128"/>
            </a:endParaRPr>
          </a:p>
          <a:p>
            <a:pPr eaLnBrk="1" hangingPunct="1">
              <a:spcBef>
                <a:spcPct val="0"/>
              </a:spcBef>
            </a:pPr>
            <a:endParaRPr lang="en-GB" altLang="en-US" sz="1200" b="0" i="0" kern="1200" dirty="0">
              <a:solidFill>
                <a:schemeClr val="tx1"/>
              </a:solidFill>
              <a:effectLst/>
              <a:latin typeface="+mn-lt"/>
              <a:ea typeface="ヒラギノ角ゴ Pro W3" pitchFamily="84" charset="-128"/>
            </a:endParaRPr>
          </a:p>
          <a:p>
            <a:pPr eaLnBrk="1" hangingPunct="1">
              <a:spcBef>
                <a:spcPct val="0"/>
              </a:spcBef>
            </a:pPr>
            <a:endParaRPr lang="en-GB" altLang="en-US" sz="1200" b="0" i="0" kern="1200" dirty="0">
              <a:solidFill>
                <a:schemeClr val="tx1"/>
              </a:solidFill>
              <a:effectLst/>
              <a:latin typeface="+mn-lt"/>
              <a:ea typeface="ヒラギノ角ゴ Pro W3" pitchFamily="8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1" u="sng" dirty="0"/>
              <a:t>Reference: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https://amr-review.org/sites/default/files/Antimicrobials%20in%20agriculture%20and%20the%20environment%20-%20Reducing%20unnecessary%20use%20and%20waste.pdf</a:t>
            </a:r>
            <a:endParaRPr lang="en-GB" altLang="en-US" sz="1200" b="0" i="0" kern="1200" dirty="0">
              <a:solidFill>
                <a:schemeClr val="tx1"/>
              </a:solidFill>
              <a:effectLst/>
              <a:latin typeface="+mn-lt"/>
              <a:ea typeface="ヒラギノ角ゴ Pro W3" pitchFamily="84" charset="-128"/>
            </a:endParaRPr>
          </a:p>
          <a:p>
            <a:endParaRPr lang="en-GB" dirty="0"/>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r>
              <a:rPr lang="en-GB"/>
              <a:t>TARGET Trainers Background Presentation v4 2018.06.19.pptx </a:t>
            </a:r>
            <a:endParaRPr lang="en-US"/>
          </a:p>
        </p:txBody>
      </p:sp>
      <p:sp>
        <p:nvSpPr>
          <p:cNvPr id="5" name="Slide Number Placeholder 4"/>
          <p:cNvSpPr>
            <a:spLocks noGrp="1"/>
          </p:cNvSpPr>
          <p:nvPr>
            <p:ph type="sldNum" sz="quarter" idx="5"/>
          </p:nvPr>
        </p:nvSpPr>
        <p:spPr>
          <a:xfrm>
            <a:off x="3884613" y="8685213"/>
            <a:ext cx="2971800" cy="458787"/>
          </a:xfrm>
          <a:prstGeom prst="rect">
            <a:avLst/>
          </a:prstGeom>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55527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471141-3713-42EC-A5AD-C79834A63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169B138-62A8-4F9E-BA71-E5DBEEB2C2AC}"/>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A survey in England found that around </a:t>
            </a:r>
            <a:r>
              <a:rPr lang="en-GB" sz="1200" b="1" kern="1200" dirty="0">
                <a:solidFill>
                  <a:schemeClr val="tx1"/>
                </a:solidFill>
                <a:effectLst/>
                <a:latin typeface="+mn-lt"/>
                <a:ea typeface="+mn-ea"/>
                <a:cs typeface="+mn-cs"/>
              </a:rPr>
              <a:t>7% of the population carried ESBL-producing E. coli in their gut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Globally we also continue to see emerging resistant organisms — such as the extensively drug-resistant typhoid strain reported in Pakistan.</a:t>
            </a:r>
          </a:p>
          <a:p>
            <a:r>
              <a:rPr lang="en-GB" sz="1200" kern="1200" dirty="0">
                <a:solidFill>
                  <a:schemeClr val="tx1"/>
                </a:solidFill>
                <a:effectLst/>
                <a:latin typeface="+mn-lt"/>
                <a:ea typeface="+mn-ea"/>
                <a:cs typeface="+mn-cs"/>
              </a:rPr>
              <a:t>Closer to home many of you will have seen increasing resistance in urinary tract infections to trimethoprim.</a:t>
            </a:r>
          </a:p>
          <a:p>
            <a:r>
              <a:rPr lang="en-GB" sz="1200" kern="1200" dirty="0">
                <a:solidFill>
                  <a:schemeClr val="tx1"/>
                </a:solidFill>
                <a:effectLst/>
                <a:latin typeface="+mn-lt"/>
                <a:ea typeface="+mn-ea"/>
                <a:cs typeface="+mn-cs"/>
              </a:rPr>
              <a:t>Resistance develops when bacteria are repeatedly exposed to antibiotics and the organisms that survive that exposure go on to spread.</a:t>
            </a:r>
          </a:p>
          <a:p>
            <a:r>
              <a:rPr lang="en-GB" sz="1200" kern="1200" dirty="0">
                <a:solidFill>
                  <a:schemeClr val="tx1"/>
                </a:solidFill>
                <a:effectLst/>
                <a:latin typeface="+mn-lt"/>
                <a:ea typeface="+mn-ea"/>
                <a:cs typeface="+mn-cs"/>
              </a:rPr>
              <a:t>Which means the way antibiotics are used across healthcare — including in community pharmacy — plays an important role in slowing that process.</a:t>
            </a:r>
          </a:p>
          <a:p>
            <a:endParaRPr lang="en-GB" altLang="en-US" dirty="0"/>
          </a:p>
        </p:txBody>
      </p:sp>
      <p:sp>
        <p:nvSpPr>
          <p:cNvPr id="32772" name="Slide Number Placeholder 3">
            <a:extLst>
              <a:ext uri="{FF2B5EF4-FFF2-40B4-BE49-F238E27FC236}">
                <a16:creationId xmlns:a16="http://schemas.microsoft.com/office/drawing/2014/main" id="{FD46FB69-BF1E-4794-9479-2DAB86A38A1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39DF0-53C1-4781-9156-BA6F570ACF33}" type="slidenum">
              <a:rPr lang="en-GB" altLang="en-US" sz="1300" smtClean="0"/>
              <a:pPr>
                <a:spcBef>
                  <a:spcPct val="0"/>
                </a:spcBef>
              </a:pPr>
              <a:t>11</a:t>
            </a:fld>
            <a:endParaRPr lang="en-GB" altLang="en-US" sz="1300"/>
          </a:p>
        </p:txBody>
      </p:sp>
      <p:sp>
        <p:nvSpPr>
          <p:cNvPr id="2" name="Footer Placeholder 1">
            <a:extLst>
              <a:ext uri="{FF2B5EF4-FFF2-40B4-BE49-F238E27FC236}">
                <a16:creationId xmlns:a16="http://schemas.microsoft.com/office/drawing/2014/main" id="{3503A8A9-A88E-4562-B195-8E5F9752D60A}"/>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B11FE6A-0FBF-4B2D-8676-96BCA39B4ECE}"/>
              </a:ext>
            </a:extLst>
          </p:cNvPr>
          <p:cNvSpPr>
            <a:spLocks noGrp="1" noRot="1" noChangeAspect="1" noTextEdit="1"/>
          </p:cNvSpPr>
          <p:nvPr>
            <p:ph type="sldImg"/>
          </p:nvPr>
        </p:nvSpPr>
        <p:spPr bwMode="auto">
          <a:xfrm>
            <a:off x="330200" y="506413"/>
            <a:ext cx="6083300"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78C2CF7-7906-426A-84B0-E1EC1CEBCFFE}"/>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In England most antibiotics are still prescribed in primary care settings, particularly general practice.</a:t>
            </a:r>
          </a:p>
          <a:p>
            <a:r>
              <a:rPr lang="en-GB" sz="1200" kern="1200" dirty="0">
                <a:solidFill>
                  <a:schemeClr val="tx1"/>
                </a:solidFill>
                <a:effectLst/>
                <a:latin typeface="+mn-lt"/>
                <a:ea typeface="+mn-ea"/>
                <a:cs typeface="+mn-cs"/>
              </a:rPr>
              <a:t>Encouragingly, antibiotic prescribing began to fall from around 2015 and this trend has continued.</a:t>
            </a:r>
          </a:p>
          <a:p>
            <a:r>
              <a:rPr lang="en-GB" sz="1200" kern="1200" dirty="0">
                <a:solidFill>
                  <a:schemeClr val="tx1"/>
                </a:solidFill>
                <a:effectLst/>
                <a:latin typeface="+mn-lt"/>
                <a:ea typeface="+mn-ea"/>
                <a:cs typeface="+mn-cs"/>
              </a:rPr>
              <a:t>However antibiotics remain widely used across the healthcare system.</a:t>
            </a:r>
          </a:p>
          <a:p>
            <a:r>
              <a:rPr lang="en-GB" sz="1200" kern="1200" dirty="0">
                <a:solidFill>
                  <a:schemeClr val="tx1"/>
                </a:solidFill>
                <a:effectLst/>
                <a:latin typeface="+mn-lt"/>
                <a:ea typeface="+mn-ea"/>
                <a:cs typeface="+mn-cs"/>
              </a:rPr>
              <a:t>At the same time, we are seeing changes in how patients access care in the community.</a:t>
            </a:r>
          </a:p>
          <a:p>
            <a:r>
              <a:rPr lang="en-GB" sz="1200" kern="1200" dirty="0">
                <a:solidFill>
                  <a:schemeClr val="tx1"/>
                </a:solidFill>
                <a:effectLst/>
                <a:latin typeface="+mn-lt"/>
                <a:ea typeface="+mn-ea"/>
                <a:cs typeface="+mn-cs"/>
              </a:rPr>
              <a:t>With services such as Pharmacy First, community pharmacies are increasingly becoming a first point of contact for patients with common infections.</a:t>
            </a:r>
          </a:p>
          <a:p>
            <a:r>
              <a:rPr lang="en-GB" sz="1200" kern="1200" dirty="0">
                <a:solidFill>
                  <a:schemeClr val="tx1"/>
                </a:solidFill>
                <a:effectLst/>
                <a:latin typeface="+mn-lt"/>
                <a:ea typeface="+mn-ea"/>
                <a:cs typeface="+mn-cs"/>
              </a:rPr>
              <a:t>Antimicrobial stewardship is no longer just about prescribing decisions in GP surgeries — it increasingly involves clinical decision-making across the whole primary care pathway, including community pharmacy.</a:t>
            </a:r>
          </a:p>
          <a:p>
            <a:pPr eaLnBrk="1" hangingPunct="1">
              <a:spcBef>
                <a:spcPct val="0"/>
              </a:spcBef>
            </a:pPr>
            <a:endParaRPr lang="en-GB" altLang="en-US" sz="1000" dirty="0"/>
          </a:p>
        </p:txBody>
      </p:sp>
      <p:sp>
        <p:nvSpPr>
          <p:cNvPr id="34820" name="Slide Number Placeholder 3">
            <a:extLst>
              <a:ext uri="{FF2B5EF4-FFF2-40B4-BE49-F238E27FC236}">
                <a16:creationId xmlns:a16="http://schemas.microsoft.com/office/drawing/2014/main" id="{0708EFB0-4D26-4CD2-975A-24E4949D7E2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C85B82-FD5B-46D5-AE4A-4C164192FF8B}" type="slidenum">
              <a:rPr lang="en-GB" altLang="en-US" sz="1300" smtClean="0">
                <a:solidFill>
                  <a:srgbClr val="000000"/>
                </a:solidFill>
              </a:rPr>
              <a:pPr>
                <a:spcBef>
                  <a:spcPct val="0"/>
                </a:spcBef>
              </a:pPr>
              <a:t>12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5232A05-328B-4838-BDD4-4E715A8E8E8C}"/>
              </a:ext>
            </a:extLst>
          </p:cNvPr>
          <p:cNvSpPr>
            <a:spLocks noGrp="1"/>
          </p:cNvSpPr>
          <p:nvPr>
            <p:ph type="dt" sz="quarter" idx="1"/>
          </p:nvPr>
        </p:nvSpPr>
        <p:spPr>
          <a:xfrm>
            <a:off x="3884613" y="0"/>
            <a:ext cx="2971800" cy="458788"/>
          </a:xfrm>
          <a:prstGeom prst="rect">
            <a:avLst/>
          </a:prstGeom>
        </p:spPr>
        <p:txBody>
          <a:bodyPr/>
          <a:lstStyle/>
          <a:p>
            <a:pPr>
              <a:defRPr/>
            </a:pPr>
            <a:fld id="{3A78BA98-9D89-4114-BACB-E93AAB89333D}" type="datetime3">
              <a:rPr lang="en-GB">
                <a:solidFill>
                  <a:prstClr val="black"/>
                </a:solidFill>
              </a:rPr>
              <a:pPr>
                <a:defRPr/>
              </a:pPr>
              <a:t>24 March, 2026</a:t>
            </a:fld>
            <a:endParaRPr lang="en-GB" dirty="0">
              <a:solidFill>
                <a:prstClr val="black"/>
              </a:solidFill>
            </a:endParaRPr>
          </a:p>
        </p:txBody>
      </p:sp>
      <p:sp>
        <p:nvSpPr>
          <p:cNvPr id="2" name="Footer Placeholder 1">
            <a:extLst>
              <a:ext uri="{FF2B5EF4-FFF2-40B4-BE49-F238E27FC236}">
                <a16:creationId xmlns:a16="http://schemas.microsoft.com/office/drawing/2014/main" id="{BF5063CC-D97A-496B-ABAD-C5782E2B0F2F}"/>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4FEA620E-C1C3-4591-AA80-0D01F91C316A}"/>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112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a:solidFill>
                  <a:schemeClr val="tx1"/>
                </a:solidFill>
                <a:effectLst/>
                <a:latin typeface="+mn-lt"/>
                <a:ea typeface="+mn-ea"/>
                <a:cs typeface="+mn-cs"/>
              </a:rPr>
              <a:t>This graph shows prescribing variation between GP practices in West Yorkshire.</a:t>
            </a:r>
          </a:p>
          <a:p>
            <a:r>
              <a:rPr lang="en-GB" sz="1200" kern="1200" dirty="0">
                <a:solidFill>
                  <a:schemeClr val="tx1"/>
                </a:solidFill>
                <a:effectLst/>
                <a:latin typeface="+mn-lt"/>
                <a:ea typeface="+mn-ea"/>
                <a:cs typeface="+mn-cs"/>
              </a:rPr>
              <a:t>Even within a single region there is significant variation in antibiotic prescribing.</a:t>
            </a:r>
          </a:p>
          <a:p>
            <a:r>
              <a:rPr lang="en-GB" sz="1200" kern="1200" dirty="0">
                <a:solidFill>
                  <a:schemeClr val="tx1"/>
                </a:solidFill>
                <a:effectLst/>
                <a:latin typeface="+mn-lt"/>
                <a:ea typeface="+mn-ea"/>
                <a:cs typeface="+mn-cs"/>
              </a:rPr>
              <a:t>That variation tells us there is real opportunity to improve how antibiotics are used.</a:t>
            </a:r>
          </a:p>
          <a:p>
            <a:r>
              <a:rPr lang="en-GB" sz="1200" kern="1200" dirty="0">
                <a:solidFill>
                  <a:schemeClr val="tx1"/>
                </a:solidFill>
                <a:effectLst/>
                <a:latin typeface="+mn-lt"/>
                <a:ea typeface="+mn-ea"/>
                <a:cs typeface="+mn-cs"/>
              </a:rPr>
              <a:t>And if antibiotic use drives resistance, the key moment where we influence that is </a:t>
            </a:r>
            <a:r>
              <a:rPr lang="en-GB" sz="1200" b="1" kern="1200" dirty="0">
                <a:solidFill>
                  <a:schemeClr val="tx1"/>
                </a:solidFill>
                <a:effectLst/>
                <a:latin typeface="+mn-lt"/>
                <a:ea typeface="+mn-ea"/>
                <a:cs typeface="+mn-cs"/>
              </a:rPr>
              <a:t>the consultation itself - </a:t>
            </a:r>
            <a:r>
              <a:rPr lang="en-GB" sz="1200" kern="1200" dirty="0">
                <a:solidFill>
                  <a:schemeClr val="tx1"/>
                </a:solidFill>
                <a:effectLst/>
                <a:latin typeface="+mn-lt"/>
                <a:ea typeface="+mn-ea"/>
                <a:cs typeface="+mn-cs"/>
              </a:rPr>
              <a:t>increasingly happens </a:t>
            </a:r>
            <a:r>
              <a:rPr lang="en-GB" sz="1200" b="1" kern="1200" dirty="0">
                <a:solidFill>
                  <a:schemeClr val="tx1"/>
                </a:solidFill>
                <a:effectLst/>
                <a:latin typeface="+mn-lt"/>
                <a:ea typeface="+mn-ea"/>
                <a:cs typeface="+mn-cs"/>
              </a:rPr>
              <a:t>in community pharmacy.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13</a:t>
            </a:fld>
            <a:endParaRPr lang="en-GB"/>
          </a:p>
        </p:txBody>
      </p:sp>
    </p:spTree>
    <p:extLst>
      <p:ext uri="{BB962C8B-B14F-4D97-AF65-F5344CB8AC3E}">
        <p14:creationId xmlns:p14="http://schemas.microsoft.com/office/powerpoint/2010/main" val="240257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0991-F351-FB0E-6564-1610E36CF77C}"/>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7DCC868-92DF-A650-124C-F082897E0A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B97C197-D3AA-0DEF-6137-E25CED3500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b="1" kern="1200" dirty="0">
                <a:solidFill>
                  <a:schemeClr val="tx1"/>
                </a:solidFill>
                <a:effectLst/>
                <a:latin typeface="+mn-lt"/>
                <a:ea typeface="+mn-ea"/>
                <a:cs typeface="+mn-cs"/>
              </a:rPr>
              <a:t>Speaker: </a:t>
            </a:r>
            <a:br>
              <a:rPr lang="en-GB" sz="1100" kern="1200" dirty="0">
                <a:solidFill>
                  <a:schemeClr val="tx1"/>
                </a:solidFill>
                <a:effectLst/>
                <a:latin typeface="+mn-lt"/>
                <a:ea typeface="+mn-ea"/>
                <a:cs typeface="+mn-cs"/>
              </a:rPr>
            </a:br>
            <a:r>
              <a:rPr lang="en-GB" sz="1100" b="1" kern="1200" dirty="0">
                <a:solidFill>
                  <a:schemeClr val="tx1"/>
                </a:solidFill>
                <a:effectLst/>
                <a:latin typeface="+mn-lt"/>
                <a:ea typeface="+mn-ea"/>
                <a:cs typeface="+mn-cs"/>
              </a:rPr>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sng" dirty="0"/>
              <a:t>Presenter notes:</a:t>
            </a:r>
            <a:endParaRPr lang="en-GB" altLang="en-US" sz="1100" b="1" dirty="0"/>
          </a:p>
          <a:p>
            <a:r>
              <a:rPr lang="en-GB" sz="1200" kern="1200" dirty="0">
                <a:solidFill>
                  <a:schemeClr val="tx1"/>
                </a:solidFill>
                <a:effectLst/>
                <a:latin typeface="+mn-lt"/>
                <a:ea typeface="+mn-ea"/>
                <a:cs typeface="+mn-cs"/>
              </a:rPr>
              <a:t>These graphs give us an early picture of how Pharmacy First is beginning to change access to treatment in primary care.</a:t>
            </a:r>
          </a:p>
          <a:p>
            <a:r>
              <a:rPr lang="en-GB" sz="1200" kern="1200" dirty="0">
                <a:solidFill>
                  <a:schemeClr val="tx1"/>
                </a:solidFill>
                <a:effectLst/>
                <a:latin typeface="+mn-lt"/>
                <a:ea typeface="+mn-ea"/>
                <a:cs typeface="+mn-cs"/>
              </a:rPr>
              <a:t>The first graph shows prescribing and supply for several common infections. What we can see is that as Pharmacy First consultations increase, some treatment that might previously have resulted in an FP10 prescription from general practice is now being managed directly in community pharmacy.</a:t>
            </a:r>
          </a:p>
          <a:p>
            <a:r>
              <a:rPr lang="en-GB" sz="1200" kern="1200" dirty="0">
                <a:solidFill>
                  <a:schemeClr val="tx1"/>
                </a:solidFill>
                <a:effectLst/>
                <a:latin typeface="+mn-lt"/>
                <a:ea typeface="+mn-ea"/>
                <a:cs typeface="+mn-cs"/>
              </a:rPr>
              <a:t>Importantly, this includes both antibiotics, but also non-antibiotic treatments like </a:t>
            </a:r>
            <a:r>
              <a:rPr lang="en-GB" sz="1200" kern="1200" dirty="0" err="1">
                <a:solidFill>
                  <a:schemeClr val="tx1"/>
                </a:solidFill>
                <a:effectLst/>
                <a:latin typeface="+mn-lt"/>
                <a:ea typeface="+mn-ea"/>
                <a:cs typeface="+mn-cs"/>
              </a:rPr>
              <a:t>otigo</a:t>
            </a:r>
            <a:r>
              <a:rPr lang="en-GB" sz="1200" kern="1200" dirty="0">
                <a:solidFill>
                  <a:schemeClr val="tx1"/>
                </a:solidFill>
                <a:effectLst/>
                <a:latin typeface="+mn-lt"/>
                <a:ea typeface="+mn-ea"/>
                <a:cs typeface="+mn-cs"/>
              </a:rPr>
              <a:t> ear drops and hydrogen peroxide. So pharmacists are not only supplying treatment where appropriate — they are also helping support self-care and alternative management where antibiotics are not needed. </a:t>
            </a:r>
          </a:p>
          <a:p>
            <a:r>
              <a:rPr lang="en-GB" sz="1200" kern="1200" dirty="0">
                <a:solidFill>
                  <a:schemeClr val="tx1"/>
                </a:solidFill>
                <a:effectLst/>
                <a:latin typeface="+mn-lt"/>
                <a:ea typeface="+mn-ea"/>
                <a:cs typeface="+mn-cs"/>
              </a:rPr>
              <a:t>This graphic from the ESPAUR report shows the scale of Pharmacy First consultations up to March 2025.</a:t>
            </a:r>
          </a:p>
          <a:p>
            <a:r>
              <a:rPr lang="en-GB" sz="1200" kern="1200" dirty="0">
                <a:solidFill>
                  <a:schemeClr val="tx1"/>
                </a:solidFill>
                <a:effectLst/>
                <a:latin typeface="+mn-lt"/>
                <a:ea typeface="+mn-ea"/>
                <a:cs typeface="+mn-cs"/>
              </a:rPr>
              <a:t>It highlights just how many consultations are already taking place in community pharmacies, particularly for children.</a:t>
            </a:r>
          </a:p>
          <a:p>
            <a:r>
              <a:rPr lang="en-GB" sz="1200" kern="1200" dirty="0">
                <a:solidFill>
                  <a:schemeClr val="tx1"/>
                </a:solidFill>
                <a:effectLst/>
                <a:latin typeface="+mn-lt"/>
                <a:ea typeface="+mn-ea"/>
                <a:cs typeface="+mn-cs"/>
              </a:rPr>
              <a:t>acute otitis media accounts for over half of consultations in children aged 0–14</a:t>
            </a:r>
          </a:p>
          <a:p>
            <a:r>
              <a:rPr lang="en-GB" sz="1200" kern="1200" dirty="0">
                <a:solidFill>
                  <a:schemeClr val="tx1"/>
                </a:solidFill>
                <a:effectLst/>
                <a:latin typeface="+mn-lt"/>
                <a:ea typeface="+mn-ea"/>
                <a:cs typeface="+mn-cs"/>
              </a:rPr>
              <a:t>Alongside general practice, community pharmacy is increasingly becoming a first point of contact for patients with infections. </a:t>
            </a:r>
          </a:p>
          <a:p>
            <a:r>
              <a:rPr lang="en-GB" sz="1200" kern="1200" dirty="0">
                <a:solidFill>
                  <a:schemeClr val="tx1"/>
                </a:solidFill>
                <a:effectLst/>
                <a:latin typeface="+mn-lt"/>
                <a:ea typeface="+mn-ea"/>
                <a:cs typeface="+mn-cs"/>
              </a:rPr>
              <a:t>With services such as Pharmacy First, pharmacists are often the first clinicians’ patients speak to about their symptoms.</a:t>
            </a:r>
          </a:p>
          <a:p>
            <a:r>
              <a:rPr lang="en-GB" sz="1200" kern="1200" dirty="0">
                <a:solidFill>
                  <a:schemeClr val="tx1"/>
                </a:solidFill>
                <a:effectLst/>
                <a:latin typeface="+mn-lt"/>
                <a:ea typeface="+mn-ea"/>
                <a:cs typeface="+mn-cs"/>
              </a:rPr>
              <a:t>community pharmacy now has a key role in antimicrobial stewardship across primary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64" name="Slide Number Placeholder 4">
            <a:extLst>
              <a:ext uri="{FF2B5EF4-FFF2-40B4-BE49-F238E27FC236}">
                <a16:creationId xmlns:a16="http://schemas.microsoft.com/office/drawing/2014/main" id="{CB2F1E6B-1193-B59D-C104-664BE9737B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D73F91-2286-4389-B72C-101AEC9DBA98}" type="slidenum">
              <a:rPr lang="en-GB" altLang="en-US" sz="1300" smtClean="0">
                <a:solidFill>
                  <a:srgbClr val="000000"/>
                </a:solidFill>
              </a:rPr>
              <a:pPr>
                <a:spcBef>
                  <a:spcPct val="0"/>
                </a:spcBef>
              </a:pPr>
              <a:t>14</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E62133AC-DB7C-850F-1E32-49A4F6B26781}"/>
              </a:ext>
            </a:extLst>
          </p:cNvPr>
          <p:cNvSpPr>
            <a:spLocks noGrp="1"/>
          </p:cNvSpPr>
          <p:nvPr>
            <p:ph type="dt" sz="quarter" idx="1"/>
          </p:nvPr>
        </p:nvSpPr>
        <p:spPr/>
        <p:txBody>
          <a:bodyPr/>
          <a:lstStyle/>
          <a:p>
            <a:pPr>
              <a:defRPr/>
            </a:pPr>
            <a:fld id="{4F56C8FB-BA09-4D68-A57F-1C3EABE8F0D6}" type="datetime3">
              <a:rPr lang="en-GB">
                <a:solidFill>
                  <a:prstClr val="black"/>
                </a:solidFill>
              </a:rPr>
              <a:pPr>
                <a:defRPr/>
              </a:pPr>
              <a:t>24 March, 2026</a:t>
            </a:fld>
            <a:endParaRPr lang="en-GB" dirty="0">
              <a:solidFill>
                <a:prstClr val="black"/>
              </a:solidFill>
            </a:endParaRPr>
          </a:p>
        </p:txBody>
      </p:sp>
      <p:sp>
        <p:nvSpPr>
          <p:cNvPr id="2" name="Footer Placeholder 1">
            <a:extLst>
              <a:ext uri="{FF2B5EF4-FFF2-40B4-BE49-F238E27FC236}">
                <a16:creationId xmlns:a16="http://schemas.microsoft.com/office/drawing/2014/main" id="{F22485AA-7031-EA1E-E3C7-8D33EFFE5F76}"/>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65DF0BA6-7C13-EC90-F27E-C34F6B73D22A}"/>
              </a:ext>
            </a:extLst>
          </p:cNvPr>
          <p:cNvSpPr>
            <a:spLocks noGrp="1"/>
          </p:cNvSpPr>
          <p:nvPr>
            <p:ph type="hdr" sz="quarter"/>
          </p:nvPr>
        </p:nvSpPr>
        <p:spPr/>
        <p:txBody>
          <a:bodyPr/>
          <a:lstStyle/>
          <a:p>
            <a:pPr>
              <a:defRPr/>
            </a:pPr>
            <a:endParaRPr lang="en-GB">
              <a:solidFill>
                <a:prstClr val="black"/>
              </a:solidFill>
            </a:endParaRPr>
          </a:p>
        </p:txBody>
      </p:sp>
    </p:spTree>
    <p:extLst>
      <p:ext uri="{BB962C8B-B14F-4D97-AF65-F5344CB8AC3E}">
        <p14:creationId xmlns:p14="http://schemas.microsoft.com/office/powerpoint/2010/main" val="244019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dirty="0"/>
          </a:p>
        </p:txBody>
      </p:sp>
      <p:sp>
        <p:nvSpPr>
          <p:cNvPr id="4" name="Slide Number Placeholder 3"/>
          <p:cNvSpPr>
            <a:spLocks noGrp="1"/>
          </p:cNvSpPr>
          <p:nvPr>
            <p:ph type="sldNum" sz="quarter" idx="5"/>
          </p:nvPr>
        </p:nvSpPr>
        <p:spPr/>
        <p:txBody>
          <a:bodyPr/>
          <a:lstStyle/>
          <a:p>
            <a:fld id="{83B1E996-E973-4AA4-858F-A96EEB1CC84A}" type="slidenum">
              <a:rPr lang="en-GB" smtClean="0"/>
              <a:t>15</a:t>
            </a:fld>
            <a:endParaRPr lang="en-GB"/>
          </a:p>
        </p:txBody>
      </p:sp>
    </p:spTree>
    <p:extLst>
      <p:ext uri="{BB962C8B-B14F-4D97-AF65-F5344CB8AC3E}">
        <p14:creationId xmlns:p14="http://schemas.microsoft.com/office/powerpoint/2010/main" val="233150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F062FF-2D68-4DC8-B914-06617BE31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B5E904-08AC-4D77-BD42-EC06EDB89BC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Think about the last respiratory infection consultations you managed. </a:t>
            </a:r>
          </a:p>
          <a:p>
            <a:r>
              <a:rPr lang="en-GB" sz="1200" b="1" kern="1200" dirty="0">
                <a:solidFill>
                  <a:schemeClr val="tx1"/>
                </a:solidFill>
                <a:effectLst/>
                <a:latin typeface="+mn-lt"/>
                <a:ea typeface="+mn-ea"/>
                <a:cs typeface="+mn-cs"/>
              </a:rPr>
              <a:t>Why did that patient receive an antibiotic?</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pPr eaLnBrk="1" hangingPunct="1">
              <a:spcBef>
                <a:spcPct val="0"/>
              </a:spcBef>
            </a:pPr>
            <a:endParaRPr lang="en-GB" altLang="en-US" dirty="0"/>
          </a:p>
        </p:txBody>
      </p:sp>
      <p:sp>
        <p:nvSpPr>
          <p:cNvPr id="4" name="Date Placeholder 3">
            <a:extLst>
              <a:ext uri="{FF2B5EF4-FFF2-40B4-BE49-F238E27FC236}">
                <a16:creationId xmlns:a16="http://schemas.microsoft.com/office/drawing/2014/main" id="{EA6D1D9D-C021-424D-99FB-3B71F0496EBF}"/>
              </a:ext>
            </a:extLst>
          </p:cNvPr>
          <p:cNvSpPr>
            <a:spLocks noGrp="1"/>
          </p:cNvSpPr>
          <p:nvPr>
            <p:ph type="dt" sz="quarter" idx="1"/>
          </p:nvPr>
        </p:nvSpPr>
        <p:spPr>
          <a:xfrm>
            <a:off x="3884613" y="0"/>
            <a:ext cx="2971800" cy="458788"/>
          </a:xfrm>
          <a:prstGeom prst="rect">
            <a:avLst/>
          </a:prstGeom>
        </p:spPr>
        <p:txBody>
          <a:bodyPr/>
          <a:lstStyle/>
          <a:p>
            <a:pPr>
              <a:defRPr/>
            </a:pPr>
            <a:fld id="{8664B78C-1BFA-4F3C-99A1-FCCE3CAF7D10}" type="datetime3">
              <a:rPr lang="en-GB">
                <a:solidFill>
                  <a:prstClr val="black"/>
                </a:solidFill>
              </a:rPr>
              <a:pPr>
                <a:defRPr/>
              </a:pPr>
              <a:t>24 March, 2026</a:t>
            </a:fld>
            <a:endParaRPr lang="en-US" dirty="0">
              <a:solidFill>
                <a:prstClr val="black"/>
              </a:solidFill>
            </a:endParaRPr>
          </a:p>
        </p:txBody>
      </p:sp>
      <p:sp>
        <p:nvSpPr>
          <p:cNvPr id="5" name="Footer Placeholder 4">
            <a:extLst>
              <a:ext uri="{FF2B5EF4-FFF2-40B4-BE49-F238E27FC236}">
                <a16:creationId xmlns:a16="http://schemas.microsoft.com/office/drawing/2014/main" id="{33F1DDBD-2B70-4D2A-8E6E-5F872ABDAB4C}"/>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5062" name="Slide Number Placeholder 5">
            <a:extLst>
              <a:ext uri="{FF2B5EF4-FFF2-40B4-BE49-F238E27FC236}">
                <a16:creationId xmlns:a16="http://schemas.microsoft.com/office/drawing/2014/main" id="{96A5B916-7A8D-4948-8BED-99D332F168C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9316B-8E68-4C0C-B0A3-E66E7A4BB66D}" type="slidenum">
              <a:rPr lang="en-US" altLang="en-US" sz="1300" smtClean="0">
                <a:solidFill>
                  <a:srgbClr val="000000"/>
                </a:solidFill>
              </a:rPr>
              <a:pPr>
                <a:spcBef>
                  <a:spcPct val="0"/>
                </a:spcBef>
              </a:pPr>
              <a:t>16</a:t>
            </a:fld>
            <a:endParaRPr lang="en-US" altLang="en-US" sz="13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F062FF-2D68-4DC8-B914-06617BE31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B5E904-08AC-4D77-BD42-EC06EDB89BC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 name="Date Placeholder 3">
            <a:extLst>
              <a:ext uri="{FF2B5EF4-FFF2-40B4-BE49-F238E27FC236}">
                <a16:creationId xmlns:a16="http://schemas.microsoft.com/office/drawing/2014/main" id="{EA6D1D9D-C021-424D-99FB-3B71F0496EBF}"/>
              </a:ext>
            </a:extLst>
          </p:cNvPr>
          <p:cNvSpPr>
            <a:spLocks noGrp="1"/>
          </p:cNvSpPr>
          <p:nvPr>
            <p:ph type="dt" sz="quarter" idx="1"/>
          </p:nvPr>
        </p:nvSpPr>
        <p:spPr>
          <a:xfrm>
            <a:off x="3884613" y="0"/>
            <a:ext cx="2971800" cy="458788"/>
          </a:xfrm>
          <a:prstGeom prst="rect">
            <a:avLst/>
          </a:prstGeom>
        </p:spPr>
        <p:txBody>
          <a:bodyPr/>
          <a:lstStyle/>
          <a:p>
            <a:pPr>
              <a:defRPr/>
            </a:pPr>
            <a:fld id="{8664B78C-1BFA-4F3C-99A1-FCCE3CAF7D10}" type="datetime3">
              <a:rPr lang="en-GB">
                <a:solidFill>
                  <a:prstClr val="black"/>
                </a:solidFill>
              </a:rPr>
              <a:pPr>
                <a:defRPr/>
              </a:pPr>
              <a:t>24 March, 2026</a:t>
            </a:fld>
            <a:endParaRPr lang="en-US" dirty="0">
              <a:solidFill>
                <a:prstClr val="black"/>
              </a:solidFill>
            </a:endParaRPr>
          </a:p>
        </p:txBody>
      </p:sp>
      <p:sp>
        <p:nvSpPr>
          <p:cNvPr id="5" name="Footer Placeholder 4">
            <a:extLst>
              <a:ext uri="{FF2B5EF4-FFF2-40B4-BE49-F238E27FC236}">
                <a16:creationId xmlns:a16="http://schemas.microsoft.com/office/drawing/2014/main" id="{33F1DDBD-2B70-4D2A-8E6E-5F872ABDAB4C}"/>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5062" name="Slide Number Placeholder 5">
            <a:extLst>
              <a:ext uri="{FF2B5EF4-FFF2-40B4-BE49-F238E27FC236}">
                <a16:creationId xmlns:a16="http://schemas.microsoft.com/office/drawing/2014/main" id="{96A5B916-7A8D-4948-8BED-99D332F168C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9316B-8E68-4C0C-B0A3-E66E7A4BB66D}" type="slidenum">
              <a:rPr lang="en-US" altLang="en-US" sz="1300" smtClean="0">
                <a:solidFill>
                  <a:srgbClr val="000000"/>
                </a:solidFill>
              </a:rPr>
              <a:pPr>
                <a:spcBef>
                  <a:spcPct val="0"/>
                </a:spcBef>
              </a:pPr>
              <a:t>17</a:t>
            </a:fld>
            <a:endParaRPr lang="en-US" altLang="en-US" sz="13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4854-2664-B37B-4658-E0717A0F7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21483-4BD7-519C-7497-E87C65147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64DBF-E033-A4BD-A2CA-E723AC8EB3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BD32BF-DBB4-F200-982B-AEEF83845B3B}"/>
              </a:ext>
            </a:extLst>
          </p:cNvPr>
          <p:cNvSpPr>
            <a:spLocks noGrp="1"/>
          </p:cNvSpPr>
          <p:nvPr>
            <p:ph type="sldNum" sz="quarter" idx="5"/>
          </p:nvPr>
        </p:nvSpPr>
        <p:spPr/>
        <p:txBody>
          <a:bodyPr/>
          <a:lstStyle/>
          <a:p>
            <a:fld id="{83B1E996-E973-4AA4-858F-A96EEB1CC84A}" type="slidenum">
              <a:rPr lang="en-GB" smtClean="0"/>
              <a:t>18</a:t>
            </a:fld>
            <a:endParaRPr lang="en-GB"/>
          </a:p>
        </p:txBody>
      </p:sp>
    </p:spTree>
    <p:extLst>
      <p:ext uri="{BB962C8B-B14F-4D97-AF65-F5344CB8AC3E}">
        <p14:creationId xmlns:p14="http://schemas.microsoft.com/office/powerpoint/2010/main" val="394666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7E482C2-C488-45DC-AA17-C13DB330B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AE45A60-3BA4-4CF1-A1C0-2743ACC797E3}"/>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NICE evidence shows that the number needed to treat with antibiotics to prevent one complication in </a:t>
            </a:r>
            <a:r>
              <a:rPr lang="en-GB" sz="1200" b="1" kern="1200" dirty="0">
                <a:solidFill>
                  <a:schemeClr val="tx1"/>
                </a:solidFill>
                <a:effectLst/>
                <a:latin typeface="+mn-lt"/>
                <a:ea typeface="+mn-ea"/>
                <a:cs typeface="+mn-cs"/>
              </a:rPr>
              <a:t>sore throat or otitis media is over 4000</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So while complications are possible, the </a:t>
            </a:r>
            <a:r>
              <a:rPr lang="en-GB" sz="1200" b="1" kern="1200" dirty="0">
                <a:solidFill>
                  <a:schemeClr val="tx1"/>
                </a:solidFill>
                <a:effectLst/>
                <a:latin typeface="+mn-lt"/>
                <a:ea typeface="+mn-ea"/>
                <a:cs typeface="+mn-cs"/>
              </a:rPr>
              <a:t>overall risk remains very low for most patients.</a:t>
            </a:r>
            <a:endParaRPr lang="en-GB" sz="1200" kern="1200" dirty="0">
              <a:solidFill>
                <a:schemeClr val="tx1"/>
              </a:solidFill>
              <a:effectLst/>
              <a:latin typeface="+mn-lt"/>
              <a:ea typeface="+mn-ea"/>
              <a:cs typeface="+mn-cs"/>
            </a:endParaRPr>
          </a:p>
          <a:p>
            <a:endParaRPr lang="en-GB" b="0" dirty="0"/>
          </a:p>
        </p:txBody>
      </p:sp>
      <p:sp>
        <p:nvSpPr>
          <p:cNvPr id="4" name="Header Placeholder 3">
            <a:extLst>
              <a:ext uri="{FF2B5EF4-FFF2-40B4-BE49-F238E27FC236}">
                <a16:creationId xmlns:a16="http://schemas.microsoft.com/office/drawing/2014/main" id="{863EDF22-0FEE-41C4-84AF-A7914B5F1777}"/>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8CB052D6-BD05-4E5C-8221-9802924E492F}"/>
              </a:ext>
            </a:extLst>
          </p:cNvPr>
          <p:cNvSpPr>
            <a:spLocks noGrp="1"/>
          </p:cNvSpPr>
          <p:nvPr>
            <p:ph type="dt" sz="quarter" idx="1"/>
          </p:nvPr>
        </p:nvSpPr>
        <p:spPr>
          <a:xfrm>
            <a:off x="3884613" y="0"/>
            <a:ext cx="2971800" cy="458788"/>
          </a:xfrm>
          <a:prstGeom prst="rect">
            <a:avLst/>
          </a:prstGeom>
        </p:spPr>
        <p:txBody>
          <a:bodyPr/>
          <a:lstStyle/>
          <a:p>
            <a:pPr>
              <a:defRPr/>
            </a:pPr>
            <a:fld id="{650F3879-13C6-4103-9B16-88B3D67363A9}" type="datetime3">
              <a:rPr lang="en-GB" altLang="en-US">
                <a:solidFill>
                  <a:prstClr val="black"/>
                </a:solidFill>
              </a:rPr>
              <a:pPr>
                <a:defRPr/>
              </a:pPr>
              <a:t>24 March,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CD644A8-DE61-4A27-82B3-80D72C6E145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1207" name="Slide Number Placeholder 6">
            <a:extLst>
              <a:ext uri="{FF2B5EF4-FFF2-40B4-BE49-F238E27FC236}">
                <a16:creationId xmlns:a16="http://schemas.microsoft.com/office/drawing/2014/main" id="{C1FCB762-59B9-423C-B379-708B4D7AED1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64F97-473E-4541-9D85-A00564134EC8}" type="slidenum">
              <a:rPr lang="en-GB" altLang="en-US" sz="1300" smtClean="0">
                <a:solidFill>
                  <a:srgbClr val="000000"/>
                </a:solidFill>
              </a:rPr>
              <a:pPr>
                <a:spcBef>
                  <a:spcPct val="0"/>
                </a:spcBef>
              </a:pPr>
              <a:t>19</a:t>
            </a:fld>
            <a:endParaRPr lang="en-GB" altLang="en-US"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dirty="0"/>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2</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24 March, 2026</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AE880-CD94-0E42-C7E2-61B3757DA4B2}"/>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685EDFD-A605-863A-28C4-E911D60CFB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710E13F-4AD8-2BF4-D2BB-6F49DC4BC201}"/>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 name="Header Placeholder 3">
            <a:extLst>
              <a:ext uri="{FF2B5EF4-FFF2-40B4-BE49-F238E27FC236}">
                <a16:creationId xmlns:a16="http://schemas.microsoft.com/office/drawing/2014/main" id="{8F33422A-4C3F-F9B5-9F38-9E87A770B607}"/>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6864E0FC-CFEA-2F91-1F80-F1A1497E603C}"/>
              </a:ext>
            </a:extLst>
          </p:cNvPr>
          <p:cNvSpPr>
            <a:spLocks noGrp="1"/>
          </p:cNvSpPr>
          <p:nvPr>
            <p:ph type="dt" sz="quarter" idx="1"/>
          </p:nvPr>
        </p:nvSpPr>
        <p:spPr>
          <a:xfrm>
            <a:off x="3884613" y="0"/>
            <a:ext cx="2971800" cy="458788"/>
          </a:xfrm>
          <a:prstGeom prst="rect">
            <a:avLst/>
          </a:prstGeom>
        </p:spPr>
        <p:txBody>
          <a:bodyPr/>
          <a:lstStyle/>
          <a:p>
            <a:pPr>
              <a:defRPr/>
            </a:pPr>
            <a:fld id="{650F3879-13C6-4103-9B16-88B3D67363A9}" type="datetime3">
              <a:rPr lang="en-GB" altLang="en-US">
                <a:solidFill>
                  <a:prstClr val="black"/>
                </a:solidFill>
              </a:rPr>
              <a:pPr>
                <a:defRPr/>
              </a:pPr>
              <a:t>24 March,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76086F46-8A77-9718-C79E-27E21438BE40}"/>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1207" name="Slide Number Placeholder 6">
            <a:extLst>
              <a:ext uri="{FF2B5EF4-FFF2-40B4-BE49-F238E27FC236}">
                <a16:creationId xmlns:a16="http://schemas.microsoft.com/office/drawing/2014/main" id="{F53F0DC8-FD40-CF8F-251C-FFF70D271368}"/>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64F97-473E-4541-9D85-A00564134EC8}" type="slidenum">
              <a:rPr lang="en-GB" altLang="en-US" sz="1300" smtClean="0">
                <a:solidFill>
                  <a:srgbClr val="000000"/>
                </a:solidFill>
              </a:rPr>
              <a:pPr>
                <a:spcBef>
                  <a:spcPct val="0"/>
                </a:spcBef>
              </a:pPr>
              <a:t>20</a:t>
            </a:fld>
            <a:endParaRPr lang="en-GB" altLang="en-US" sz="1300">
              <a:solidFill>
                <a:srgbClr val="000000"/>
              </a:solidFill>
            </a:endParaRPr>
          </a:p>
        </p:txBody>
      </p:sp>
    </p:spTree>
    <p:extLst>
      <p:ext uri="{BB962C8B-B14F-4D97-AF65-F5344CB8AC3E}">
        <p14:creationId xmlns:p14="http://schemas.microsoft.com/office/powerpoint/2010/main" val="42977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74226-9051-646D-A26F-F990C3E949DF}"/>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8474D25-2955-23A7-9F17-EA829F113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CCD7AC4-2065-747A-2B12-5C33C986E5F6}"/>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p:txBody>
      </p:sp>
      <p:sp>
        <p:nvSpPr>
          <p:cNvPr id="4" name="Header Placeholder 3">
            <a:extLst>
              <a:ext uri="{FF2B5EF4-FFF2-40B4-BE49-F238E27FC236}">
                <a16:creationId xmlns:a16="http://schemas.microsoft.com/office/drawing/2014/main" id="{5F2CC067-7427-AE8B-A187-CF7A69CB7B9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E4108897-08D5-62F9-381F-E2D9834FACFC}"/>
              </a:ext>
            </a:extLst>
          </p:cNvPr>
          <p:cNvSpPr>
            <a:spLocks noGrp="1"/>
          </p:cNvSpPr>
          <p:nvPr>
            <p:ph type="dt" sz="quarter" idx="1"/>
          </p:nvPr>
        </p:nvSpPr>
        <p:spPr>
          <a:xfrm>
            <a:off x="3884613" y="0"/>
            <a:ext cx="2971800" cy="458788"/>
          </a:xfrm>
          <a:prstGeom prst="rect">
            <a:avLst/>
          </a:prstGeom>
        </p:spPr>
        <p:txBody>
          <a:bodyPr/>
          <a:lstStyle/>
          <a:p>
            <a:pPr>
              <a:defRPr/>
            </a:pPr>
            <a:fld id="{69266A7B-6A82-41A9-A754-64C5B10DA244}" type="datetime3">
              <a:rPr lang="en-GB" altLang="en-US">
                <a:solidFill>
                  <a:prstClr val="black"/>
                </a:solidFill>
              </a:rPr>
              <a:pPr>
                <a:defRPr/>
              </a:pPr>
              <a:t>24 March,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59853AA0-BEA1-AF0C-2D1C-714C51924E52}"/>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3255" name="Slide Number Placeholder 6">
            <a:extLst>
              <a:ext uri="{FF2B5EF4-FFF2-40B4-BE49-F238E27FC236}">
                <a16:creationId xmlns:a16="http://schemas.microsoft.com/office/drawing/2014/main" id="{16D7C82A-89D2-37E8-C48D-A37E92C90B09}"/>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9B1C6E-7B53-44D4-89C7-8C1CC6217F6E}" type="slidenum">
              <a:rPr lang="en-GB" altLang="en-US" sz="1300" smtClean="0">
                <a:solidFill>
                  <a:srgbClr val="000000"/>
                </a:solidFill>
              </a:rPr>
              <a:pPr>
                <a:spcBef>
                  <a:spcPct val="0"/>
                </a:spcBef>
              </a:pPr>
              <a:t>21</a:t>
            </a:fld>
            <a:endParaRPr lang="en-GB" altLang="en-US" sz="1300">
              <a:solidFill>
                <a:srgbClr val="000000"/>
              </a:solidFill>
            </a:endParaRPr>
          </a:p>
        </p:txBody>
      </p:sp>
    </p:spTree>
    <p:extLst>
      <p:ext uri="{BB962C8B-B14F-4D97-AF65-F5344CB8AC3E}">
        <p14:creationId xmlns:p14="http://schemas.microsoft.com/office/powerpoint/2010/main" val="74809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22</a:t>
            </a:fld>
            <a:endParaRPr lang="en-GB"/>
          </a:p>
        </p:txBody>
      </p:sp>
    </p:spTree>
    <p:extLst>
      <p:ext uri="{BB962C8B-B14F-4D97-AF65-F5344CB8AC3E}">
        <p14:creationId xmlns:p14="http://schemas.microsoft.com/office/powerpoint/2010/main" val="2120306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856D4-521E-1122-C1C3-2FAD318F6D53}"/>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9CFE442-1C17-BC66-DF46-C6D305160E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B60B3F2-A1C0-F8BB-76D1-40BE0339A6F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a16="http://schemas.microsoft.com/office/drawing/2014/main" id="{C6160681-D1AD-D6A6-D91E-9DE11259424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E2D490F4-C949-E104-523A-CBA053D126D1}"/>
              </a:ext>
            </a:extLst>
          </p:cNvPr>
          <p:cNvSpPr>
            <a:spLocks noGrp="1"/>
          </p:cNvSpPr>
          <p:nvPr>
            <p:ph type="dt" sz="quarter" idx="1"/>
          </p:nvPr>
        </p:nvSpPr>
        <p:spPr>
          <a:xfrm>
            <a:off x="3884613" y="0"/>
            <a:ext cx="2971800" cy="458788"/>
          </a:xfrm>
          <a:prstGeom prst="rect">
            <a:avLst/>
          </a:prstGeom>
        </p:spPr>
        <p:txBody>
          <a:bodyPr/>
          <a:lstStyle/>
          <a:p>
            <a:pPr>
              <a:defRPr/>
            </a:pPr>
            <a:fld id="{69266A7B-6A82-41A9-A754-64C5B10DA244}" type="datetime3">
              <a:rPr lang="en-GB" altLang="en-US">
                <a:solidFill>
                  <a:prstClr val="black"/>
                </a:solidFill>
              </a:rPr>
              <a:pPr>
                <a:defRPr/>
              </a:pPr>
              <a:t>24 March,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C7DD7C38-0AA7-8BE1-8DDB-C99118821CFC}"/>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3255" name="Slide Number Placeholder 6">
            <a:extLst>
              <a:ext uri="{FF2B5EF4-FFF2-40B4-BE49-F238E27FC236}">
                <a16:creationId xmlns:a16="http://schemas.microsoft.com/office/drawing/2014/main" id="{AA56F993-63CA-1E56-9D43-DD6C46625266}"/>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9B1C6E-7B53-44D4-89C7-8C1CC6217F6E}" type="slidenum">
              <a:rPr lang="en-GB" altLang="en-US" sz="1300" smtClean="0">
                <a:solidFill>
                  <a:srgbClr val="000000"/>
                </a:solidFill>
              </a:rPr>
              <a:pPr>
                <a:spcBef>
                  <a:spcPct val="0"/>
                </a:spcBef>
              </a:pPr>
              <a:t>23</a:t>
            </a:fld>
            <a:endParaRPr lang="en-GB" altLang="en-US" sz="1300">
              <a:solidFill>
                <a:srgbClr val="000000"/>
              </a:solidFill>
            </a:endParaRPr>
          </a:p>
        </p:txBody>
      </p:sp>
    </p:spTree>
    <p:extLst>
      <p:ext uri="{BB962C8B-B14F-4D97-AF65-F5344CB8AC3E}">
        <p14:creationId xmlns:p14="http://schemas.microsoft.com/office/powerpoint/2010/main" val="128017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0FF722-E7BA-4FA6-A1F7-7F26E414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005545-1A98-4CC7-A8C3-A7C3F361C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7855703B-67B6-4BB0-BC5C-FF196FA4B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764F0-B88F-49CD-BCB9-D3DAC12EC882}" type="slidenum">
              <a:rPr lang="en-GB" altLang="en-US" sz="1300" smtClean="0">
                <a:solidFill>
                  <a:srgbClr val="000000"/>
                </a:solidFill>
              </a:rPr>
              <a:pPr>
                <a:spcBef>
                  <a:spcPct val="0"/>
                </a:spcBef>
              </a:pPr>
              <a:t>24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34E9F691-A799-4D95-8C4F-021D308471F7}"/>
              </a:ext>
            </a:extLst>
          </p:cNvPr>
          <p:cNvSpPr>
            <a:spLocks noGrp="1"/>
          </p:cNvSpPr>
          <p:nvPr>
            <p:ph type="dt" sz="quarter" idx="1"/>
          </p:nvPr>
        </p:nvSpPr>
        <p:spPr/>
        <p:txBody>
          <a:bodyPr/>
          <a:lstStyle/>
          <a:p>
            <a:pPr>
              <a:defRPr/>
            </a:pPr>
            <a:fld id="{B7FC4672-3DD5-420F-A1C0-900DE24C97A4}" type="datetime3">
              <a:rPr lang="en-GB">
                <a:solidFill>
                  <a:prstClr val="black"/>
                </a:solidFill>
              </a:rPr>
              <a:pPr>
                <a:defRPr/>
              </a:pPr>
              <a:t>24 March, 2026</a:t>
            </a:fld>
            <a:endParaRPr lang="en-GB" dirty="0">
              <a:solidFill>
                <a:prstClr val="black"/>
              </a:solidFill>
            </a:endParaRPr>
          </a:p>
        </p:txBody>
      </p:sp>
      <p:sp>
        <p:nvSpPr>
          <p:cNvPr id="2" name="Footer Placeholder 1">
            <a:extLst>
              <a:ext uri="{FF2B5EF4-FFF2-40B4-BE49-F238E27FC236}">
                <a16:creationId xmlns:a16="http://schemas.microsoft.com/office/drawing/2014/main" id="{34D4562C-6A92-4FC4-817A-4EC38A0970DD}"/>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6527A69E-B86A-4976-A7F3-10969C842358}"/>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112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a:solidFill>
                  <a:schemeClr val="tx1"/>
                </a:solidFill>
                <a:effectLst/>
                <a:latin typeface="+mn-lt"/>
                <a:ea typeface="+mn-ea"/>
                <a:cs typeface="+mn-cs"/>
              </a:rPr>
              <a:t>This graph shows the percentage of children aged 0–9 receiving antibiotics in primary care over the last 12 months.</a:t>
            </a:r>
          </a:p>
          <a:p>
            <a:r>
              <a:rPr lang="en-GB" sz="1200" b="0" kern="1200" dirty="0">
                <a:solidFill>
                  <a:schemeClr val="tx1"/>
                </a:solidFill>
                <a:effectLst/>
                <a:latin typeface="+mn-lt"/>
                <a:ea typeface="+mn-ea"/>
                <a:cs typeface="+mn-cs"/>
              </a:rPr>
              <a:t>What it highlights is that prescribing varies quite widely across regions</a:t>
            </a:r>
            <a:r>
              <a:rPr lang="en-GB" sz="1200" b="1" kern="120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When we look specifically at </a:t>
            </a:r>
            <a:r>
              <a:rPr lang="en-GB" sz="1200" b="1" kern="1200" dirty="0">
                <a:solidFill>
                  <a:schemeClr val="tx1"/>
                </a:solidFill>
                <a:effectLst/>
                <a:latin typeface="+mn-lt"/>
                <a:ea typeface="+mn-ea"/>
                <a:cs typeface="+mn-cs"/>
              </a:rPr>
              <a:t>West Yorkshire</a:t>
            </a:r>
            <a:r>
              <a:rPr lang="en-GB" sz="1200" kern="1200" dirty="0">
                <a:solidFill>
                  <a:schemeClr val="tx1"/>
                </a:solidFill>
                <a:effectLst/>
                <a:latin typeface="+mn-lt"/>
                <a:ea typeface="+mn-ea"/>
                <a:cs typeface="+mn-cs"/>
              </a:rPr>
              <a:t>, we can see it sits towards the higher end of prescribing nationally – in fact we are the highest within the North East and Yorkshire region.</a:t>
            </a:r>
          </a:p>
          <a:p>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25</a:t>
            </a:fld>
            <a:endParaRPr lang="en-GB"/>
          </a:p>
        </p:txBody>
      </p:sp>
    </p:spTree>
    <p:extLst>
      <p:ext uri="{BB962C8B-B14F-4D97-AF65-F5344CB8AC3E}">
        <p14:creationId xmlns:p14="http://schemas.microsoft.com/office/powerpoint/2010/main" val="382539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4FE69-F484-D96A-525E-464575579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F6E87-71B4-DAAE-BCE0-88D280F2AC69}"/>
              </a:ext>
            </a:extLst>
          </p:cNvPr>
          <p:cNvSpPr>
            <a:spLocks noGrp="1" noRot="1" noChangeAspect="1"/>
          </p:cNvSpPr>
          <p:nvPr>
            <p:ph type="sldImg"/>
          </p:nvPr>
        </p:nvSpPr>
        <p:spPr>
          <a:xfrm>
            <a:off x="685800" y="811213"/>
            <a:ext cx="5486400" cy="3086100"/>
          </a:xfrm>
        </p:spPr>
      </p:sp>
      <p:sp>
        <p:nvSpPr>
          <p:cNvPr id="3" name="Notes Placeholder 2">
            <a:extLst>
              <a:ext uri="{FF2B5EF4-FFF2-40B4-BE49-F238E27FC236}">
                <a16:creationId xmlns:a16="http://schemas.microsoft.com/office/drawing/2014/main" id="{41405A83-BC47-1A43-B1F8-F4444EC6272C}"/>
              </a:ext>
            </a:extLst>
          </p:cNvPr>
          <p:cNvSpPr>
            <a:spLocks noGrp="1"/>
          </p:cNvSpPr>
          <p:nvPr>
            <p:ph type="body" idx="1"/>
          </p:nvPr>
        </p:nvSpPr>
        <p:spPr>
          <a:xfrm>
            <a:off x="685800" y="4400550"/>
            <a:ext cx="5486400" cy="3600450"/>
          </a:xfrm>
          <a:prstGeom prst="rect">
            <a:avLst/>
          </a:prstGeom>
        </p:spPr>
        <p:txBody>
          <a:bodyPr/>
          <a:lstStyle/>
          <a:p>
            <a:r>
              <a:rPr lang="en-GB" sz="1200" kern="1200" dirty="0">
                <a:solidFill>
                  <a:schemeClr val="tx1"/>
                </a:solidFill>
                <a:effectLst/>
                <a:latin typeface="+mn-lt"/>
                <a:ea typeface="+mn-ea"/>
                <a:cs typeface="+mn-cs"/>
              </a:rPr>
              <a:t>evidence tells us that most paediatric antibiotic use relates to common respiratory infections like acute otitis media.</a:t>
            </a:r>
          </a:p>
          <a:p>
            <a:r>
              <a:rPr lang="en-GB" sz="1200" kern="1200" dirty="0">
                <a:solidFill>
                  <a:schemeClr val="tx1"/>
                </a:solidFill>
                <a:effectLst/>
                <a:latin typeface="+mn-lt"/>
                <a:ea typeface="+mn-ea"/>
                <a:cs typeface="+mn-cs"/>
              </a:rPr>
              <a:t>There is growing evidence that early antibiotic exposure is associated with a range of longer-term health outcomes.</a:t>
            </a:r>
          </a:p>
          <a:p>
            <a:r>
              <a:rPr lang="en-GB" sz="1200" kern="1200" dirty="0">
                <a:solidFill>
                  <a:schemeClr val="tx1"/>
                </a:solidFill>
                <a:effectLst/>
                <a:latin typeface="+mn-lt"/>
                <a:ea typeface="+mn-ea"/>
                <a:cs typeface="+mn-cs"/>
              </a:rPr>
              <a:t>These include effects on growth, such as weight and height, and increased risks of conditions like eczema, asthma and obesity.</a:t>
            </a:r>
          </a:p>
          <a:p>
            <a:r>
              <a:rPr lang="en-GB" sz="1200" kern="1200" dirty="0">
                <a:solidFill>
                  <a:schemeClr val="tx1"/>
                </a:solidFill>
                <a:effectLst/>
                <a:latin typeface="+mn-lt"/>
                <a:ea typeface="+mn-ea"/>
                <a:cs typeface="+mn-cs"/>
              </a:rPr>
              <a:t>There are also associations with autoimmune conditions, such as juvenile idiopathic arthritis and psoriasis, and emerging links with neurodevelopmental outcomes.</a:t>
            </a:r>
          </a:p>
          <a:p>
            <a:r>
              <a:rPr lang="en-GB" sz="1200" kern="1200" dirty="0">
                <a:solidFill>
                  <a:schemeClr val="tx1"/>
                </a:solidFill>
                <a:effectLst/>
                <a:latin typeface="+mn-lt"/>
                <a:ea typeface="+mn-ea"/>
                <a:cs typeface="+mn-cs"/>
              </a:rPr>
              <a:t>These are associations rather than direct causation, but they reinforce an important point: when antibiotics are unlikely to help, avoiding them is not just safe — it may be beneficial in the longer term.</a:t>
            </a:r>
          </a:p>
          <a:p>
            <a:endParaRPr lang="en-GB" dirty="0"/>
          </a:p>
          <a:p>
            <a:r>
              <a:rPr lang="en-GB"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ndara"/>
                <a:ea typeface="+mn-ea"/>
                <a:cs typeface="+mn-cs"/>
              </a:rPr>
              <a:t>Duong et al, </a:t>
            </a:r>
            <a:r>
              <a:rPr kumimoji="0" lang="en-US" sz="1200" b="0" i="1" u="none" strike="noStrike" kern="1200" cap="none" spc="0" normalizeH="0" baseline="0" noProof="0" dirty="0">
                <a:ln>
                  <a:noFill/>
                </a:ln>
                <a:solidFill>
                  <a:srgbClr val="000000"/>
                </a:solidFill>
                <a:effectLst/>
                <a:uLnTx/>
                <a:uFillTx/>
                <a:latin typeface="Candara"/>
                <a:ea typeface="+mn-ea"/>
                <a:cs typeface="+mn-cs"/>
              </a:rPr>
              <a:t>J Infection </a:t>
            </a:r>
            <a:r>
              <a:rPr kumimoji="0" lang="en-US" sz="1200" b="0" i="0" u="none" strike="noStrike" kern="1200" cap="none" spc="0" normalizeH="0" baseline="0" noProof="0" dirty="0">
                <a:ln>
                  <a:noFill/>
                </a:ln>
                <a:solidFill>
                  <a:srgbClr val="000000"/>
                </a:solidFill>
                <a:effectLst/>
                <a:uLnTx/>
                <a:uFillTx/>
                <a:latin typeface="Candara"/>
                <a:ea typeface="+mn-ea"/>
                <a:cs typeface="+mn-cs"/>
              </a:rPr>
              <a:t>2022 </a:t>
            </a:r>
            <a:r>
              <a:rPr lang="en-US" dirty="0"/>
              <a:t>meta-analysis of 160 studies, 21 outcomes among 22 million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ndara"/>
              <a:ea typeface="+mn-ea"/>
              <a:cs typeface="+mn-cs"/>
            </a:endParaRPr>
          </a:p>
          <a:p>
            <a:endParaRPr lang="en-GB" dirty="0"/>
          </a:p>
        </p:txBody>
      </p:sp>
      <p:sp>
        <p:nvSpPr>
          <p:cNvPr id="4" name="Slide Number Placeholder 3">
            <a:extLst>
              <a:ext uri="{FF2B5EF4-FFF2-40B4-BE49-F238E27FC236}">
                <a16:creationId xmlns:a16="http://schemas.microsoft.com/office/drawing/2014/main" id="{A3EAF82D-B701-59DE-7D69-F87AB2369AAA}"/>
              </a:ext>
            </a:extLst>
          </p:cNvPr>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26</a:t>
            </a:fld>
            <a:endParaRPr lang="en-GB"/>
          </a:p>
        </p:txBody>
      </p:sp>
    </p:spTree>
    <p:extLst>
      <p:ext uri="{BB962C8B-B14F-4D97-AF65-F5344CB8AC3E}">
        <p14:creationId xmlns:p14="http://schemas.microsoft.com/office/powerpoint/2010/main" val="648781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531D633-09F1-41E3-ADB8-7C6714EAF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166ABB4-D08A-4526-9073-517ECDBA33E0}"/>
              </a:ext>
            </a:extLst>
          </p:cNvPr>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endParaRPr lang="en-GB" dirty="0"/>
          </a:p>
          <a:p>
            <a:pPr eaLnBrk="1" hangingPunct="1">
              <a:spcBef>
                <a:spcPct val="0"/>
              </a:spcBef>
              <a:defRPr/>
            </a:pPr>
            <a:r>
              <a:rPr lang="en-GB" u="sng" dirty="0"/>
              <a:t>References: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Sources: GOV.UK UKHSA routine schedule (2026); UKHSA flu programme (2025–26); NHS England </a:t>
            </a:r>
            <a:r>
              <a:rPr kumimoji="0" lang="en-GB" sz="1200" b="0" i="1" u="none" strike="noStrike" kern="1200" cap="none" spc="0" normalizeH="0" baseline="0" noProof="0" dirty="0" err="1">
                <a:ln>
                  <a:noFill/>
                </a:ln>
                <a:solidFill>
                  <a:prstClr val="black"/>
                </a:solidFill>
                <a:effectLst/>
                <a:uLnTx/>
                <a:uFillTx/>
                <a:latin typeface="+mn-lt"/>
                <a:ea typeface="+mn-ea"/>
                <a:cs typeface="+mn-cs"/>
              </a:rPr>
              <a:t>nirsevimab</a:t>
            </a:r>
            <a:r>
              <a:rPr kumimoji="0" lang="en-GB" sz="1200" b="0" i="1" u="none" strike="noStrike" kern="1200" cap="none" spc="0" normalizeH="0" baseline="0" noProof="0" dirty="0">
                <a:ln>
                  <a:noFill/>
                </a:ln>
                <a:solidFill>
                  <a:prstClr val="black"/>
                </a:solidFill>
                <a:effectLst/>
                <a:uLnTx/>
                <a:uFillTx/>
                <a:latin typeface="+mn-lt"/>
                <a:ea typeface="+mn-ea"/>
                <a:cs typeface="+mn-cs"/>
              </a:rPr>
              <a:t> rollout (2025); CID 2025 (RSV → ↓AOM); BMC Infect Dis 2026 (PCV &amp; AOM); Frontiers 2024 (OM pathogens).</a:t>
            </a:r>
          </a:p>
          <a:p>
            <a:pPr eaLnBrk="1" hangingPunct="1">
              <a:spcBef>
                <a:spcPct val="0"/>
              </a:spcBef>
              <a:defRPr/>
            </a:pPr>
            <a:endParaRPr lang="en-GB" dirty="0"/>
          </a:p>
        </p:txBody>
      </p:sp>
      <p:sp>
        <p:nvSpPr>
          <p:cNvPr id="25604" name="Slide Number Placeholder 3">
            <a:extLst>
              <a:ext uri="{FF2B5EF4-FFF2-40B4-BE49-F238E27FC236}">
                <a16:creationId xmlns:a16="http://schemas.microsoft.com/office/drawing/2014/main" id="{60FDD756-CB75-4ED5-A5AD-5D4A8EBE61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0560F0-F558-467D-BB5D-38D6B426BD76}" type="slidenum">
              <a:rPr lang="en-GB" altLang="en-US" sz="1300" smtClean="0">
                <a:solidFill>
                  <a:srgbClr val="000000"/>
                </a:solidFill>
              </a:rPr>
              <a:pPr>
                <a:spcBef>
                  <a:spcPct val="0"/>
                </a:spcBef>
              </a:pPr>
              <a:t>27</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CA10ED8-1F3F-41CE-A5AE-19BAD2FF7A29}"/>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24 March, 2026</a:t>
            </a:fld>
            <a:endParaRPr lang="en-GB">
              <a:solidFill>
                <a:prstClr val="black"/>
              </a:solidFill>
            </a:endParaRPr>
          </a:p>
        </p:txBody>
      </p:sp>
      <p:sp>
        <p:nvSpPr>
          <p:cNvPr id="2" name="Footer Placeholder 1">
            <a:extLst>
              <a:ext uri="{FF2B5EF4-FFF2-40B4-BE49-F238E27FC236}">
                <a16:creationId xmlns:a16="http://schemas.microsoft.com/office/drawing/2014/main" id="{F22765FE-D12D-48E0-ACD1-88AA2014E97D}"/>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619E5446-24B5-4C11-A76B-C7E2E1F74AC4}"/>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0048D-A492-E939-CD8D-BA75B88338EF}"/>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25776A-8DF4-19DD-FADC-14E20BAD23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0B2660C-34DA-FD66-F4A9-ABC02D543442}"/>
              </a:ext>
            </a:extLst>
          </p:cNvPr>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endParaRPr lang="en-GB" altLang="en-US" b="0" dirty="0"/>
          </a:p>
          <a:p>
            <a:pPr eaLnBrk="1" hangingPunct="1">
              <a:spcBef>
                <a:spcPct val="0"/>
              </a:spcBef>
              <a:defRPr/>
            </a:pPr>
            <a:endParaRPr lang="en-GB" altLang="en-US" dirty="0"/>
          </a:p>
          <a:p>
            <a:pPr eaLnBrk="1" hangingPunct="1">
              <a:spcBef>
                <a:spcPct val="0"/>
              </a:spcBef>
              <a:defRPr/>
            </a:pPr>
            <a:r>
              <a:rPr lang="en-GB" altLang="en-US" b="1" u="sng" dirty="0"/>
              <a:t>References / Evidence </a:t>
            </a:r>
          </a:p>
          <a:p>
            <a:pPr eaLnBrk="1" hangingPunct="1">
              <a:spcBef>
                <a:spcPct val="0"/>
              </a:spcBef>
              <a:defRPr/>
            </a:pPr>
            <a:endParaRPr lang="en-GB" altLang="en-US" b="0" dirty="0"/>
          </a:p>
          <a:p>
            <a:pPr eaLnBrk="1" hangingPunct="1">
              <a:spcBef>
                <a:spcPct val="0"/>
              </a:spcBef>
              <a:defRPr/>
            </a:pPr>
            <a:r>
              <a:rPr lang="en-GB" altLang="en-US" b="0" dirty="0"/>
              <a:t>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2007;119(3):579-85 </a:t>
            </a:r>
          </a:p>
          <a:p>
            <a:pPr eaLnBrk="1" hangingPunct="1">
              <a:spcBef>
                <a:spcPct val="0"/>
              </a:spcBef>
              <a:defRPr/>
            </a:pPr>
            <a:endParaRPr lang="en-GB" altLang="en-US" b="0" i="1" dirty="0"/>
          </a:p>
          <a:p>
            <a:pPr eaLnBrk="1" hangingPunct="1">
              <a:spcBef>
                <a:spcPct val="0"/>
              </a:spcBef>
              <a:defRPr/>
            </a:pP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endParaRPr lang="en-GB" altLang="en-US" b="0" dirty="0"/>
          </a:p>
          <a:p>
            <a:pPr eaLnBrk="1" hangingPunct="1">
              <a:spcBef>
                <a:spcPct val="0"/>
              </a:spcBef>
              <a:defRPr/>
            </a:pPr>
            <a:r>
              <a:rPr lang="en-GB" altLang="en-US" b="0" i="1" dirty="0"/>
              <a:t>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endParaRPr lang="en-GB" altLang="en-US" b="0" dirty="0"/>
          </a:p>
          <a:p>
            <a:pPr eaLnBrk="1" hangingPunct="1">
              <a:spcBef>
                <a:spcPct val="0"/>
              </a:spcBef>
              <a:defRPr/>
            </a:pPr>
            <a:endParaRPr lang="en-GB" altLang="en-US" dirty="0"/>
          </a:p>
        </p:txBody>
      </p:sp>
      <p:sp>
        <p:nvSpPr>
          <p:cNvPr id="25604" name="Slide Number Placeholder 3">
            <a:extLst>
              <a:ext uri="{FF2B5EF4-FFF2-40B4-BE49-F238E27FC236}">
                <a16:creationId xmlns:a16="http://schemas.microsoft.com/office/drawing/2014/main" id="{8C33E2F2-270B-40AB-FAC7-7B9ECD57CD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0560F0-F558-467D-BB5D-38D6B426BD76}" type="slidenum">
              <a:rPr lang="en-GB" altLang="en-US" sz="1300" smtClean="0">
                <a:solidFill>
                  <a:srgbClr val="000000"/>
                </a:solidFill>
              </a:rPr>
              <a:pPr>
                <a:spcBef>
                  <a:spcPct val="0"/>
                </a:spcBef>
              </a:pPr>
              <a:t>28</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C6CD481E-6ED3-C690-CFCA-ED77894CAE1D}"/>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24 March, 2026</a:t>
            </a:fld>
            <a:endParaRPr lang="en-GB">
              <a:solidFill>
                <a:prstClr val="black"/>
              </a:solidFill>
            </a:endParaRPr>
          </a:p>
        </p:txBody>
      </p:sp>
      <p:sp>
        <p:nvSpPr>
          <p:cNvPr id="2" name="Footer Placeholder 1">
            <a:extLst>
              <a:ext uri="{FF2B5EF4-FFF2-40B4-BE49-F238E27FC236}">
                <a16:creationId xmlns:a16="http://schemas.microsoft.com/office/drawing/2014/main" id="{9B805451-78A9-F680-BB58-35025BC9B5F5}"/>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D4244742-B8B5-EA7E-1A87-BB22141B50AD}"/>
              </a:ext>
            </a:extLst>
          </p:cNvPr>
          <p:cNvSpPr>
            <a:spLocks noGrp="1"/>
          </p:cNvSpPr>
          <p:nvPr>
            <p:ph type="hdr" sz="quarter"/>
          </p:nvPr>
        </p:nvSpPr>
        <p:spPr/>
        <p:txBody>
          <a:bodyPr/>
          <a:lstStyle/>
          <a:p>
            <a:pPr>
              <a:defRPr/>
            </a:pPr>
            <a:endParaRPr lang="en-GB">
              <a:solidFill>
                <a:prstClr val="black"/>
              </a:solidFill>
            </a:endParaRPr>
          </a:p>
        </p:txBody>
      </p:sp>
    </p:spTree>
    <p:extLst>
      <p:ext uri="{BB962C8B-B14F-4D97-AF65-F5344CB8AC3E}">
        <p14:creationId xmlns:p14="http://schemas.microsoft.com/office/powerpoint/2010/main" val="259550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29</a:t>
            </a:fld>
            <a:endParaRPr lang="en-GB"/>
          </a:p>
        </p:txBody>
      </p:sp>
    </p:spTree>
    <p:extLst>
      <p:ext uri="{BB962C8B-B14F-4D97-AF65-F5344CB8AC3E}">
        <p14:creationId xmlns:p14="http://schemas.microsoft.com/office/powerpoint/2010/main" val="39169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xfrm>
            <a:off x="685800" y="811213"/>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dirty="0"/>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3</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24 March, 2026</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extLst>
      <p:ext uri="{BB962C8B-B14F-4D97-AF65-F5344CB8AC3E}">
        <p14:creationId xmlns:p14="http://schemas.microsoft.com/office/powerpoint/2010/main" val="2358033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BC164D-F0E3-4E7A-9A6B-566FC89DA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4A128069-3E6C-4237-9E18-8BE971AD8DC6}"/>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GB" sz="1200" kern="1200" dirty="0">
                <a:solidFill>
                  <a:schemeClr val="tx1"/>
                </a:solidFill>
                <a:effectLst/>
                <a:latin typeface="+mn-lt"/>
                <a:ea typeface="+mn-ea"/>
                <a:cs typeface="+mn-cs"/>
              </a:rPr>
              <a:t>This table summarises research on common respiratory infections. If we look at the highlighted column, we can see that </a:t>
            </a:r>
            <a:r>
              <a:rPr lang="en-GB" sz="1200" b="1" kern="1200" dirty="0">
                <a:solidFill>
                  <a:schemeClr val="tx1"/>
                </a:solidFill>
                <a:effectLst/>
                <a:latin typeface="+mn-lt"/>
                <a:ea typeface="+mn-ea"/>
                <a:cs typeface="+mn-cs"/>
              </a:rPr>
              <a:t>antibiotics typically shorten symptoms by only around 8 to 24 hours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So in conditions like acute otitis media, antibiotics might reduce symptoms by </a:t>
            </a:r>
            <a:r>
              <a:rPr lang="en-GB" sz="1200" b="1" kern="1200" dirty="0">
                <a:solidFill>
                  <a:schemeClr val="tx1"/>
                </a:solidFill>
                <a:effectLst/>
                <a:latin typeface="+mn-lt"/>
                <a:ea typeface="+mn-ea"/>
                <a:cs typeface="+mn-cs"/>
              </a:rPr>
              <a:t>about half a day</a:t>
            </a:r>
            <a:r>
              <a:rPr lang="en-GB" sz="1200" kern="1200" dirty="0">
                <a:solidFill>
                  <a:schemeClr val="tx1"/>
                </a:solidFill>
                <a:effectLst/>
                <a:latin typeface="+mn-lt"/>
                <a:ea typeface="+mn-ea"/>
                <a:cs typeface="+mn-cs"/>
              </a:rPr>
              <a:t> in an illness that usually lasts </a:t>
            </a:r>
            <a:r>
              <a:rPr lang="en-GB" sz="1200" b="1" kern="1200" dirty="0">
                <a:solidFill>
                  <a:schemeClr val="tx1"/>
                </a:solidFill>
                <a:effectLst/>
                <a:latin typeface="+mn-lt"/>
                <a:ea typeface="+mn-ea"/>
                <a:cs typeface="+mn-cs"/>
              </a:rPr>
              <a:t>four to eight days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[Sarah Click again]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Looking at the numbers needed to treat: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around </a:t>
            </a:r>
            <a:r>
              <a:rPr lang="en-GB" sz="1200" b="1" kern="1200" dirty="0">
                <a:solidFill>
                  <a:schemeClr val="tx1"/>
                </a:solidFill>
                <a:effectLst/>
                <a:latin typeface="+mn-lt"/>
                <a:ea typeface="+mn-ea"/>
                <a:cs typeface="+mn-cs"/>
              </a:rPr>
              <a:t>18 patients need to receive antibiotics for one patient to benefit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But around 1 in 9 patients will experience a side effect, such as diarrhoea, rash or vomiting.</a:t>
            </a:r>
          </a:p>
          <a:p>
            <a:r>
              <a:rPr lang="en-GB" sz="1200" kern="1200" dirty="0">
                <a:solidFill>
                  <a:schemeClr val="tx1"/>
                </a:solidFill>
                <a:effectLst/>
                <a:latin typeface="+mn-lt"/>
                <a:ea typeface="+mn-ea"/>
                <a:cs typeface="+mn-cs"/>
              </a:rPr>
              <a:t>So when we balance the small potential benefit against the risk of harm and the impact on antimicrobial resistance, antibiotics are unlikely to be helpful for most patients with these infections.</a:t>
            </a:r>
          </a:p>
          <a:p>
            <a:pPr>
              <a:defRPr/>
            </a:pPr>
            <a:endParaRPr lang="en-US" dirty="0"/>
          </a:p>
          <a:p>
            <a:pPr>
              <a:defRPr/>
            </a:pPr>
            <a:endParaRPr lang="en-US" b="1" u="sng" dirty="0"/>
          </a:p>
          <a:p>
            <a:pPr>
              <a:defRPr/>
            </a:pPr>
            <a:endParaRPr lang="en-US" b="1" u="sng" dirty="0"/>
          </a:p>
          <a:p>
            <a:pPr>
              <a:defRPr/>
            </a:pPr>
            <a:r>
              <a:rPr lang="en-US" b="1" u="sng" dirty="0"/>
              <a:t>References / Evidence</a:t>
            </a:r>
          </a:p>
          <a:p>
            <a:pPr>
              <a:defRPr/>
            </a:pPr>
            <a:r>
              <a:rPr lang="en-US" sz="800" dirty="0"/>
              <a:t>This evidence is all outlined in the PHE antibiotic guidelines and NICE CG69, but most recent systematic reviews include:</a:t>
            </a:r>
          </a:p>
          <a:p>
            <a:pPr marL="0" indent="0">
              <a:buFont typeface="Arial" panose="020B0604020202020204" pitchFamily="34" charset="0"/>
              <a:buNone/>
              <a:defRPr/>
            </a:pPr>
            <a:r>
              <a:rPr lang="en-US" sz="800" b="1" dirty="0"/>
              <a:t>Otitis media</a:t>
            </a:r>
          </a:p>
          <a:p>
            <a:pPr marL="171450" indent="-171450">
              <a:buFont typeface="Arial" panose="020B0604020202020204" pitchFamily="34" charset="0"/>
              <a:buChar char="•"/>
              <a:defRPr/>
            </a:pPr>
            <a:r>
              <a:rPr lang="en-US" sz="800" dirty="0"/>
              <a:t>Venekamp et al (2015) Antibiotics for acute middle ear infection (acute otitis media). Cochrane</a:t>
            </a:r>
          </a:p>
          <a:p>
            <a:pPr marL="171450" indent="-171450">
              <a:buFont typeface="Arial" panose="020B0604020202020204" pitchFamily="34" charset="0"/>
              <a:buChar char="•"/>
              <a:defRPr/>
            </a:pPr>
            <a:r>
              <a:rPr lang="en-US" sz="800" b="1" dirty="0"/>
              <a:t>http://www.cochrane.org/CD000219/ARI_antibiotics-for-acute-middle-ear-infection-acute-otitis-media-in-children</a:t>
            </a:r>
          </a:p>
          <a:p>
            <a:pPr marL="171450" indent="-171450">
              <a:buFont typeface="Arial" panose="020B0604020202020204" pitchFamily="34" charset="0"/>
              <a:buChar char="•"/>
              <a:defRPr/>
            </a:pPr>
            <a:r>
              <a:rPr lang="en-US" sz="800" dirty="0"/>
              <a:t>This systematic review included 13 RCTs involving 3401 children with otitis media (3938 episodes). Pain was not reduced by antibiotics at 24 hours. A third fewer had residual pain at 2-3 days (at which point pain levels are usually substantially reduced) and NNT for an additional beneficial outcome was 20. Antibiotics reduced the number of Tympanic Membrane perforations, but </a:t>
            </a:r>
            <a:r>
              <a:rPr lang="en-US" sz="800" u="sng" dirty="0"/>
              <a:t>NNT for Benefit is 33</a:t>
            </a:r>
            <a:r>
              <a:rPr lang="en-US" sz="800" dirty="0"/>
              <a:t>. Severe complications were rare and did not differ between children given antibiotics and those given placebo. Antibiotics are </a:t>
            </a:r>
            <a:r>
              <a:rPr lang="en-US" sz="800" u="sng" dirty="0"/>
              <a:t>most beneficial for children aged &lt;2 </a:t>
            </a:r>
            <a:r>
              <a:rPr lang="en-US" sz="800" u="sng" dirty="0" err="1"/>
              <a:t>yrs</a:t>
            </a:r>
            <a:r>
              <a:rPr lang="en-US" sz="800" u="sng" dirty="0"/>
              <a:t> </a:t>
            </a:r>
            <a:r>
              <a:rPr lang="en-US" sz="800" dirty="0"/>
              <a:t>with bilateral AOM (NNTB 4) or with both AOM and discharge (NNTB 3). Immediate antibiotics were associated with a substantial increased risk of vomiting, </a:t>
            </a:r>
            <a:r>
              <a:rPr lang="en-US" sz="800" dirty="0" err="1"/>
              <a:t>diarrhoea</a:t>
            </a:r>
            <a:r>
              <a:rPr lang="en-US" sz="800" dirty="0"/>
              <a:t> or rash compared with no treatment (NNTH9).</a:t>
            </a:r>
          </a:p>
          <a:p>
            <a:pPr marL="0" indent="0">
              <a:buFont typeface="Arial" panose="020B0604020202020204" pitchFamily="34" charset="0"/>
              <a:buNone/>
              <a:defRPr/>
            </a:pPr>
            <a:r>
              <a:rPr lang="en-US" sz="800" b="1" dirty="0"/>
              <a:t>Sore throat</a:t>
            </a:r>
          </a:p>
          <a:p>
            <a:pPr marL="171450" indent="-171450">
              <a:buFont typeface="Arial" panose="020B0604020202020204" pitchFamily="34" charset="0"/>
              <a:buChar char="•"/>
              <a:defRPr/>
            </a:pPr>
            <a:r>
              <a:rPr lang="en-US" sz="800" dirty="0"/>
              <a:t>Spinks A et al. (2013) Antibiotics for sore throat. Cochrane</a:t>
            </a:r>
          </a:p>
          <a:p>
            <a:pPr marL="171450" indent="-171450">
              <a:buFont typeface="Arial" panose="020B0604020202020204" pitchFamily="34" charset="0"/>
              <a:buChar char="•"/>
              <a:defRPr/>
            </a:pPr>
            <a:r>
              <a:rPr lang="en-US" sz="800" b="1" dirty="0"/>
              <a:t>http://onlinelibrary.wiley.com/doi/10.1002/14651858.CD000023.pub4/pdf/abstract</a:t>
            </a:r>
          </a:p>
          <a:p>
            <a:pPr marL="171450" indent="-171450">
              <a:buFont typeface="Arial" panose="020B0604020202020204" pitchFamily="34" charset="0"/>
              <a:buChar char="•"/>
              <a:defRPr/>
            </a:pPr>
            <a:r>
              <a:rPr lang="en-US" sz="800" dirty="0"/>
              <a:t>27 RCTs of antibiotics for sore throat vs placebo including 12 835 cases. Antibiotics were most beneficial if given at day three if throat swabs were positive for streptococcus (NNTB 6) compared to NNTB at day 7 of 21. Antibiotics reduced duration of symptoms by 16 hours on average. 90% resolve in 7 days. Advantages may be greater in low income countries (possibly recent travelers from these countries </a:t>
            </a:r>
            <a:r>
              <a:rPr lang="mr-IN" sz="800" dirty="0"/>
              <a:t>–</a:t>
            </a:r>
            <a:r>
              <a:rPr lang="en-US" sz="800" dirty="0"/>
              <a:t> personal communication Dr L Hendricks) where the risk of rheumatic fever is higher. NNTH is 15. </a:t>
            </a:r>
          </a:p>
          <a:p>
            <a:pPr marL="171450" indent="-171450">
              <a:buFont typeface="Arial" panose="020B0604020202020204" pitchFamily="34" charset="0"/>
              <a:buChar char="•"/>
              <a:defRPr/>
            </a:pPr>
            <a:r>
              <a:rPr lang="en-US" sz="800" dirty="0"/>
              <a:t>Little P et al (2013) </a:t>
            </a:r>
            <a:r>
              <a:rPr lang="mr-IN" sz="800" dirty="0"/>
              <a:t>–</a:t>
            </a:r>
            <a:r>
              <a:rPr lang="en-US" sz="800" dirty="0"/>
              <a:t> 2 studies within the PRISM trial used a Clinical score compared to rapid antigen detection test to guide antibiotic use for sore throats. The RCT using clinical scores to predict streptococcal infection in patients and found that the use of </a:t>
            </a:r>
            <a:r>
              <a:rPr lang="en-US" sz="800" dirty="0" err="1"/>
              <a:t>FeverPAIN</a:t>
            </a:r>
            <a:r>
              <a:rPr lang="en-US" sz="800" dirty="0"/>
              <a:t> is likely to moderately improve symptom control and reduce antibiotic use. PHE and NICE guidance suggests Consider immediate antibiotics if symptoms severe or a short 48 hour back-up strategy may be appropriate, when the </a:t>
            </a:r>
            <a:r>
              <a:rPr lang="en-US" sz="800" dirty="0" err="1"/>
              <a:t>FeverPAIN</a:t>
            </a:r>
            <a:r>
              <a:rPr lang="en-US" sz="800" dirty="0"/>
              <a:t> score is 4 or over. Consider back-up or no antibiotic if score 2-3.</a:t>
            </a:r>
          </a:p>
          <a:p>
            <a:pPr marL="171450" indent="-171450">
              <a:buFont typeface="Arial" panose="020B0604020202020204" pitchFamily="34" charset="0"/>
              <a:buChar char="•"/>
              <a:defRPr/>
            </a:pPr>
            <a:r>
              <a:rPr lang="en-US" sz="800" b="1" dirty="0"/>
              <a:t>https://www.bmj.com/content/bmj/347/bmj.f5806.full.pdf</a:t>
            </a:r>
          </a:p>
          <a:p>
            <a:pPr marL="0" indent="0">
              <a:buFont typeface="Arial" panose="020B0604020202020204" pitchFamily="34" charset="0"/>
              <a:buNone/>
              <a:defRPr/>
            </a:pPr>
            <a:r>
              <a:rPr lang="en-US" sz="800" b="1" dirty="0"/>
              <a:t>Sinusitis</a:t>
            </a:r>
          </a:p>
          <a:p>
            <a:pPr marL="171450" indent="-171450">
              <a:buFont typeface="Arial" panose="020B0604020202020204" pitchFamily="34" charset="0"/>
              <a:buChar char="•"/>
              <a:defRPr/>
            </a:pPr>
            <a:r>
              <a:rPr lang="en-US" sz="800" dirty="0" err="1"/>
              <a:t>Leminengre</a:t>
            </a:r>
            <a:r>
              <a:rPr lang="en-US" sz="800" dirty="0"/>
              <a:t> M et al. (2012) Antibiotics for clinically diagnosed acute rhinosinusitis in adults. Cochrane.</a:t>
            </a:r>
          </a:p>
          <a:p>
            <a:pPr marL="171450" indent="-171450">
              <a:buFont typeface="Arial" panose="020B0604020202020204" pitchFamily="34" charset="0"/>
              <a:buChar char="•"/>
              <a:defRPr/>
            </a:pPr>
            <a:r>
              <a:rPr lang="en-US" sz="800" b="1" dirty="0"/>
              <a:t>http://onlinelibrary.wiley.com/doi/10.1002/14651858.CD006089.pub4/pdf/abstract</a:t>
            </a:r>
          </a:p>
          <a:p>
            <a:pPr marL="171450" indent="-171450">
              <a:buFont typeface="Arial" panose="020B0604020202020204" pitchFamily="34" charset="0"/>
              <a:buChar char="•"/>
              <a:defRPr/>
            </a:pPr>
            <a:r>
              <a:rPr lang="en-US" sz="800" dirty="0"/>
              <a:t>10 RCTs of antibiotics vs placebo including 2450 participants. Irrespective of treatment group 47% of patients were cured after 1 week, 71% after 14 days. 18 patients need to be treated for a faster cure rate between 7 and 14 days. </a:t>
            </a:r>
            <a:r>
              <a:rPr lang="en-GB" sz="800" dirty="0"/>
              <a:t>If several of: purulent nasal discharge; severe localised unilateral pain; fever; marked deterioration after initial milder phase, patients were more likely to benefit from antibiotics,</a:t>
            </a:r>
            <a:r>
              <a:rPr lang="en-GB" sz="800" baseline="30000" dirty="0"/>
              <a:t> </a:t>
            </a:r>
            <a:r>
              <a:rPr lang="en-GB" sz="800" dirty="0"/>
              <a:t>when PHE and NICE recommend a </a:t>
            </a:r>
            <a:r>
              <a:rPr lang="en-GB" sz="800" b="1" dirty="0"/>
              <a:t>back-up antibiotic.</a:t>
            </a:r>
            <a:r>
              <a:rPr lang="en-GB" sz="800" dirty="0"/>
              <a:t> </a:t>
            </a:r>
            <a:r>
              <a:rPr lang="en-US" sz="800" dirty="0"/>
              <a:t>One disease related complication (brain abscess) occurred in patient treated with antibiotics, but complications are rare.</a:t>
            </a:r>
          </a:p>
          <a:p>
            <a:pPr marL="0" indent="0">
              <a:buFont typeface="Arial" panose="020B0604020202020204" pitchFamily="34" charset="0"/>
              <a:buNone/>
              <a:defRPr/>
            </a:pPr>
            <a:r>
              <a:rPr lang="en-US" sz="800" b="1" dirty="0"/>
              <a:t>Bronchitis/LRTI (without pneumonia) </a:t>
            </a:r>
          </a:p>
          <a:p>
            <a:pPr marL="171450" indent="-171450">
              <a:buFont typeface="Arial" panose="020B0604020202020204" pitchFamily="34" charset="0"/>
              <a:buChar char="•"/>
              <a:defRPr/>
            </a:pPr>
            <a:r>
              <a:rPr lang="en-US" sz="800" dirty="0"/>
              <a:t>Smith S et al. (2017) Antibiotic treatment of people with clinical diagnosis of acute bronchitis. Cochrane </a:t>
            </a:r>
          </a:p>
          <a:p>
            <a:pPr marL="171450" indent="-171450">
              <a:buFont typeface="Arial" panose="020B0604020202020204" pitchFamily="34" charset="0"/>
              <a:buChar char="•"/>
              <a:defRPr/>
            </a:pPr>
            <a:r>
              <a:rPr lang="en-US" sz="800" b="1" dirty="0"/>
              <a:t>http://www.cochrane.org/CD000245/ARI_antibiotic-treatment-people-clinical-diagnosis-acute-bronchitis</a:t>
            </a:r>
          </a:p>
          <a:p>
            <a:pPr marL="171450" indent="-171450">
              <a:buFont typeface="Arial" panose="020B0604020202020204" pitchFamily="34" charset="0"/>
              <a:buChar char="•"/>
              <a:defRPr/>
            </a:pPr>
            <a:r>
              <a:rPr lang="en-US" sz="800" dirty="0"/>
              <a:t>17 trials with 5099 participants were included. The number needed to treat for one additional beneficial outcome was 22 (NNTB 22). The reduction in days with cough was 0.46 days and days feeling ill was 0.64 days (CI 1.16-0.13). NNT for an additional adverse effect was 24. </a:t>
            </a:r>
          </a:p>
        </p:txBody>
      </p:sp>
      <p:sp>
        <p:nvSpPr>
          <p:cNvPr id="4" name="Date Placeholder 3">
            <a:extLst>
              <a:ext uri="{FF2B5EF4-FFF2-40B4-BE49-F238E27FC236}">
                <a16:creationId xmlns:a16="http://schemas.microsoft.com/office/drawing/2014/main" id="{5118705B-B5E1-48E4-97CB-A3799B6FEADA}"/>
              </a:ext>
            </a:extLst>
          </p:cNvPr>
          <p:cNvSpPr>
            <a:spLocks noGrp="1"/>
          </p:cNvSpPr>
          <p:nvPr>
            <p:ph type="dt" sz="quarter" idx="1"/>
          </p:nvPr>
        </p:nvSpPr>
        <p:spPr>
          <a:xfrm>
            <a:off x="3884613" y="0"/>
            <a:ext cx="2971800" cy="458788"/>
          </a:xfrm>
          <a:prstGeom prst="rect">
            <a:avLst/>
          </a:prstGeom>
        </p:spPr>
        <p:txBody>
          <a:bodyPr/>
          <a:lstStyle/>
          <a:p>
            <a:pPr>
              <a:defRPr/>
            </a:pPr>
            <a:fld id="{8BA38727-69F0-42C1-82D9-CB8509CF5991}" type="datetime3">
              <a:rPr lang="en-GB">
                <a:solidFill>
                  <a:prstClr val="black"/>
                </a:solidFill>
              </a:rPr>
              <a:pPr>
                <a:defRPr/>
              </a:pPr>
              <a:t>24 March, 2026</a:t>
            </a:fld>
            <a:endParaRPr lang="en-US" dirty="0">
              <a:solidFill>
                <a:prstClr val="black"/>
              </a:solidFill>
            </a:endParaRPr>
          </a:p>
        </p:txBody>
      </p:sp>
      <p:sp>
        <p:nvSpPr>
          <p:cNvPr id="5" name="Footer Placeholder 4">
            <a:extLst>
              <a:ext uri="{FF2B5EF4-FFF2-40B4-BE49-F238E27FC236}">
                <a16:creationId xmlns:a16="http://schemas.microsoft.com/office/drawing/2014/main" id="{8B78A97C-B04D-43A9-8360-B8488F410BCA}"/>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7110" name="Slide Number Placeholder 5">
            <a:extLst>
              <a:ext uri="{FF2B5EF4-FFF2-40B4-BE49-F238E27FC236}">
                <a16:creationId xmlns:a16="http://schemas.microsoft.com/office/drawing/2014/main" id="{2BB0A9EA-BE70-45F7-8D6F-48724CA7E92C}"/>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5455F-B453-4F11-96B7-6135D6411E9B}" type="slidenum">
              <a:rPr lang="en-US" altLang="en-US" sz="1300" smtClean="0">
                <a:solidFill>
                  <a:srgbClr val="000000"/>
                </a:solidFill>
              </a:rPr>
              <a:pPr>
                <a:spcBef>
                  <a:spcPct val="0"/>
                </a:spcBef>
              </a:pPr>
              <a:t>30</a:t>
            </a:fld>
            <a:endParaRPr lang="en-US" altLang="en-US" sz="1300">
              <a:solidFill>
                <a:srgbClr val="000000"/>
              </a:solidFill>
            </a:endParaRPr>
          </a:p>
        </p:txBody>
      </p:sp>
      <p:sp>
        <p:nvSpPr>
          <p:cNvPr id="7" name="Header Placeholder 6">
            <a:extLst>
              <a:ext uri="{FF2B5EF4-FFF2-40B4-BE49-F238E27FC236}">
                <a16:creationId xmlns:a16="http://schemas.microsoft.com/office/drawing/2014/main" id="{C3C4EC10-727D-4545-B553-A6C9DA6471F1}"/>
              </a:ext>
            </a:extLst>
          </p:cNvPr>
          <p:cNvSpPr>
            <a:spLocks noGrp="1"/>
          </p:cNvSpPr>
          <p:nvPr>
            <p:ph type="hdr" sz="quarter"/>
          </p:nvPr>
        </p:nvSpPr>
        <p:spPr>
          <a:xfrm>
            <a:off x="0" y="0"/>
            <a:ext cx="2971800" cy="458788"/>
          </a:xfrm>
          <a:prstGeom prst="rect">
            <a:avLst/>
          </a:prstGeom>
        </p:spPr>
        <p:txBody>
          <a:bodyPr/>
          <a:lstStyle/>
          <a:p>
            <a:pPr>
              <a:defRPr/>
            </a:pPr>
            <a:r>
              <a:rPr lang="en-US">
                <a:solidFill>
                  <a:prstClr val="black"/>
                </a:solidFill>
              </a:rPr>
              <a:t>extra slides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1D1575C-7629-4D49-84EF-54CA615C15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B9FB5E-1DBE-4C84-ADF9-CAEABEF3A886}"/>
              </a:ext>
            </a:extLst>
          </p:cNvPr>
          <p:cNvSpPr>
            <a:spLocks noGrp="1"/>
          </p:cNvSpPr>
          <p:nvPr>
            <p:ph type="body" idx="1"/>
          </p:nvPr>
        </p:nvSpPr>
        <p:spPr/>
        <p:txBody>
          <a:bodyPr>
            <a:normAutofit fontScale="47500" lnSpcReduction="20000"/>
          </a:bodyPr>
          <a:lstStyle/>
          <a:p>
            <a:r>
              <a:rPr lang="en-GB" sz="1200" kern="1200" dirty="0">
                <a:solidFill>
                  <a:schemeClr val="tx1"/>
                </a:solidFill>
                <a:effectLst/>
                <a:latin typeface="+mn-lt"/>
                <a:ea typeface="+mn-ea"/>
                <a:cs typeface="+mn-cs"/>
              </a:rPr>
              <a:t>This slide shows the NICE antimicrobial prescribing guidance for acute otitis media.</a:t>
            </a:r>
          </a:p>
          <a:p>
            <a:r>
              <a:rPr lang="en-GB" sz="1200" kern="1200" dirty="0">
                <a:solidFill>
                  <a:schemeClr val="tx1"/>
                </a:solidFill>
                <a:effectLst/>
                <a:latin typeface="+mn-lt"/>
                <a:ea typeface="+mn-ea"/>
                <a:cs typeface="+mn-cs"/>
              </a:rPr>
              <a:t>Around </a:t>
            </a:r>
            <a:r>
              <a:rPr lang="en-GB" sz="1200" b="1" kern="1200" dirty="0">
                <a:solidFill>
                  <a:schemeClr val="tx1"/>
                </a:solidFill>
                <a:effectLst/>
                <a:latin typeface="+mn-lt"/>
                <a:ea typeface="+mn-ea"/>
                <a:cs typeface="+mn-cs"/>
              </a:rPr>
              <a:t>60% of cases resolve within 24 hours without antibiotics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Antibiotics only slightly reduce pain at two days.</a:t>
            </a:r>
          </a:p>
          <a:p>
            <a:r>
              <a:rPr lang="en-GB" sz="1200" kern="1200" dirty="0">
                <a:solidFill>
                  <a:schemeClr val="tx1"/>
                </a:solidFill>
                <a:effectLst/>
                <a:latin typeface="+mn-lt"/>
                <a:ea typeface="+mn-ea"/>
                <a:cs typeface="+mn-cs"/>
              </a:rPr>
              <a:t>Immediate antibiotics are recommended only if the patient is:</a:t>
            </a:r>
          </a:p>
          <a:p>
            <a:r>
              <a:rPr lang="en-GB" sz="1200" kern="1200" dirty="0">
                <a:solidFill>
                  <a:schemeClr val="tx1"/>
                </a:solidFill>
                <a:effectLst/>
                <a:latin typeface="+mn-lt"/>
                <a:ea typeface="+mn-ea"/>
                <a:cs typeface="+mn-cs"/>
              </a:rPr>
              <a:t>• systemically very unwell</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high risk of complications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or has features such as bilateral infection in very young children or otorrhoea.</a:t>
            </a:r>
          </a:p>
          <a:p>
            <a:r>
              <a:rPr lang="en-GB" sz="1200" kern="1200" dirty="0">
                <a:solidFill>
                  <a:schemeClr val="tx1"/>
                </a:solidFill>
                <a:effectLst/>
                <a:latin typeface="+mn-lt"/>
                <a:ea typeface="+mn-ea"/>
                <a:cs typeface="+mn-cs"/>
              </a:rPr>
              <a:t>In most situations antibiotics are unlikely to provide meaningful benefit.</a:t>
            </a:r>
            <a:endParaRPr lang="en-GB" altLang="en-US" b="0" dirty="0">
              <a:latin typeface="Arial"/>
              <a:cs typeface="Times New Roman"/>
            </a:endParaRPr>
          </a:p>
          <a:p>
            <a:pPr eaLnBrk="1" hangingPunct="1">
              <a:spcBef>
                <a:spcPct val="0"/>
              </a:spcBef>
              <a:defRPr/>
            </a:pPr>
            <a:endParaRPr lang="en-GB" altLang="en-US" dirty="0"/>
          </a:p>
          <a:p>
            <a:pPr eaLnBrk="1" hangingPunct="1">
              <a:spcBef>
                <a:spcPct val="0"/>
              </a:spcBef>
              <a:defRPr/>
            </a:pPr>
            <a:endParaRPr lang="en-GB" altLang="en-US" strike="sngStrike" dirty="0"/>
          </a:p>
          <a:p>
            <a:pPr eaLnBrk="1" hangingPunct="1">
              <a:spcBef>
                <a:spcPct val="0"/>
              </a:spcBef>
              <a:defRPr/>
            </a:pPr>
            <a:endParaRPr lang="en-GB" altLang="en-US" strike="sngStrike" dirty="0"/>
          </a:p>
          <a:p>
            <a:pPr eaLnBrk="1" hangingPunct="1">
              <a:spcBef>
                <a:spcPct val="0"/>
              </a:spcBef>
              <a:defRPr/>
            </a:pPr>
            <a:r>
              <a:rPr lang="en-GB" b="1" u="sng" dirty="0"/>
              <a:t>References:</a:t>
            </a:r>
          </a:p>
          <a:p>
            <a:pPr eaLnBrk="1" hangingPunct="1">
              <a:spcBef>
                <a:spcPct val="0"/>
              </a:spcBef>
              <a:defRPr/>
            </a:pPr>
            <a:r>
              <a:rPr lang="en-GB" b="0" dirty="0"/>
              <a:t>Optimise analgesia: </a:t>
            </a:r>
          </a:p>
          <a:p>
            <a:pPr eaLnBrk="1" hangingPunct="1">
              <a:spcBef>
                <a:spcPct val="0"/>
              </a:spcBef>
              <a:defRPr/>
            </a:pPr>
            <a:r>
              <a:rPr lang="en-GB" b="0" dirty="0"/>
              <a:t>Little P, Gould C, Williamson I, Moore M, Warner G, Dunleavey J. Pragmatic randomised controlled trial of two prescribing strategies for childhood acute otitis media. </a:t>
            </a:r>
            <a:r>
              <a:rPr lang="en-GB" b="0" i="1" dirty="0"/>
              <a:t>BMJ</a:t>
            </a:r>
            <a:r>
              <a:rPr lang="en-GB" b="0" dirty="0"/>
              <a:t>. 2001 Feb; 322(7282):336-342. Available from: </a:t>
            </a:r>
            <a:r>
              <a:rPr lang="en-GB" b="0" u="sng" dirty="0">
                <a:hlinkClick r:id="rId3"/>
              </a:rPr>
              <a:t>http://www.ncbi.nlm.nih.gov/pmc/articles/PMC26576/</a:t>
            </a:r>
            <a:r>
              <a:rPr lang="en-GB" b="0" dirty="0"/>
              <a:t>.</a:t>
            </a:r>
          </a:p>
          <a:p>
            <a:pPr>
              <a:defRPr/>
            </a:pPr>
            <a:r>
              <a:rPr lang="en-GB" b="0" dirty="0"/>
              <a:t>RATIONALE: A randomised controlled trial of 315 children aged between six months and ten years presenting with acute otitis media. Two important observations were noted: parents tend to underestimate the amount of analgesia they have administered, and when recommending a no antibiotic strategy, it is all the more important to optimise analgesia.</a:t>
            </a:r>
          </a:p>
          <a:p>
            <a:pPr>
              <a:defRPr/>
            </a:pPr>
            <a:endParaRPr lang="en-GB" b="0" dirty="0"/>
          </a:p>
          <a:p>
            <a:pPr>
              <a:defRPr/>
            </a:pPr>
            <a:r>
              <a:rPr lang="en-GB" b="0" dirty="0"/>
              <a:t>Little effect of antibiotics:</a:t>
            </a:r>
            <a:r>
              <a:rPr lang="en-GB" b="1" dirty="0"/>
              <a:t> </a:t>
            </a:r>
          </a:p>
          <a:p>
            <a:pPr>
              <a:defRPr/>
            </a:pPr>
            <a:r>
              <a:rPr lang="en-GB" b="0" dirty="0"/>
              <a:t>Venekamp RP, Sanders S, </a:t>
            </a:r>
            <a:r>
              <a:rPr lang="en-GB" b="0" dirty="0" err="1"/>
              <a:t>Glasziou</a:t>
            </a:r>
            <a:r>
              <a:rPr lang="en-GB" b="0" dirty="0"/>
              <a:t> PP, Del Mar CB, Rovers MM. Antibiotics for acute otitis media in children. </a:t>
            </a:r>
            <a:r>
              <a:rPr lang="en-GB" b="0" i="1" dirty="0"/>
              <a:t>Cochrane Database </a:t>
            </a:r>
            <a:r>
              <a:rPr lang="en-GB" b="0" i="1" dirty="0" err="1"/>
              <a:t>Syst</a:t>
            </a:r>
            <a:r>
              <a:rPr lang="en-GB" b="0" i="1" dirty="0"/>
              <a:t> Rev</a:t>
            </a:r>
            <a:r>
              <a:rPr lang="en-GB" b="0" dirty="0"/>
              <a:t>. 2015;23:1-85. </a:t>
            </a:r>
            <a:r>
              <a:rPr lang="en-GB" b="0" u="sng" dirty="0">
                <a:hlinkClick r:id="rId4"/>
              </a:rPr>
              <a:t>http://onlinelibrary.wiley.com/doi/10.1002/14651858.CD000219.pub4/epdf</a:t>
            </a:r>
            <a:r>
              <a:rPr lang="en-GB" b="0" dirty="0"/>
              <a:t>.</a:t>
            </a:r>
          </a:p>
          <a:p>
            <a:pPr>
              <a:defRPr/>
            </a:pPr>
            <a:r>
              <a:rPr lang="en-GB" b="0" dirty="0"/>
              <a:t>A systematic review, revealing that antibiotics have no early effect on pain, a slight effect on pain in the days following, and only a modest effect on the number of children with tympanic perforations, contralateral otitis episodes, and abnormal tympanometry findings (at two to four weeks, and six to eight weeks) compared with placebo in children with acute otitis media. In high-income countries, most cases of acute otitis media spontaneously remit without complications. The authors conclude that the benefits of antibiotics must be weighed against the possible harms, </a:t>
            </a:r>
            <a:r>
              <a:rPr lang="en-GB" b="0" dirty="0" err="1"/>
              <a:t>eg</a:t>
            </a:r>
            <a:r>
              <a:rPr lang="en-GB" b="0" dirty="0"/>
              <a:t> for every 14 children treated with antibiotics, one child had an adverse event (vomiting; diarrhoea; rash) that would not have occurred if antibiotics not given. </a:t>
            </a:r>
            <a:endParaRPr lang="en-GB" altLang="en-US" b="0" dirty="0"/>
          </a:p>
          <a:p>
            <a:pPr eaLnBrk="1" hangingPunct="1">
              <a:spcBef>
                <a:spcPct val="0"/>
              </a:spcBef>
              <a:defRPr/>
            </a:pPr>
            <a:r>
              <a:rPr lang="en-GB" altLang="en-US" b="0" dirty="0"/>
              <a:t>Why under 2 years? 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p>
          <a:p>
            <a:pPr eaLnBrk="1" hangingPunct="1">
              <a:spcBef>
                <a:spcPct val="0"/>
              </a:spcBef>
              <a:defRPr/>
            </a:pPr>
            <a:endParaRPr lang="en-GB" altLang="en-US" b="0" dirty="0"/>
          </a:p>
          <a:p>
            <a:pPr eaLnBrk="1" hangingPunct="1">
              <a:spcBef>
                <a:spcPct val="0"/>
              </a:spcBef>
              <a:defRPr/>
            </a:pPr>
            <a:r>
              <a:rPr lang="en-GB" altLang="en-US" b="0" dirty="0"/>
              <a:t>The evidence  for treating those with more severe symptoms comes from: 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2007;119:579-85 </a:t>
            </a: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p>
          <a:p>
            <a:pPr eaLnBrk="1" hangingPunct="1">
              <a:spcBef>
                <a:spcPct val="0"/>
              </a:spcBef>
              <a:defRPr/>
            </a:pPr>
            <a:endParaRPr lang="en-GB" altLang="en-US" dirty="0"/>
          </a:p>
          <a:p>
            <a:pPr eaLnBrk="1" hangingPunct="1">
              <a:spcBef>
                <a:spcPct val="0"/>
              </a:spcBef>
              <a:defRPr/>
            </a:pPr>
            <a:r>
              <a:rPr lang="en-GB" altLang="en-US" i="1" dirty="0"/>
              <a:t> </a:t>
            </a:r>
            <a:endParaRPr lang="en-GB" altLang="en-US" dirty="0"/>
          </a:p>
          <a:p>
            <a:pPr>
              <a:defRPr/>
            </a:pPr>
            <a:endParaRPr lang="en-GB" dirty="0"/>
          </a:p>
        </p:txBody>
      </p:sp>
      <p:sp>
        <p:nvSpPr>
          <p:cNvPr id="4" name="Header Placeholder 3">
            <a:extLst>
              <a:ext uri="{FF2B5EF4-FFF2-40B4-BE49-F238E27FC236}">
                <a16:creationId xmlns:a16="http://schemas.microsoft.com/office/drawing/2014/main" id="{2FFADCBD-4A1B-49AB-A581-6E07BC63B0CE}"/>
              </a:ext>
            </a:extLst>
          </p:cNvPr>
          <p:cNvSpPr>
            <a:spLocks noGrp="1"/>
          </p:cNvSpPr>
          <p:nvPr>
            <p:ph type="hdr" sz="quarter"/>
          </p:nvPr>
        </p:nvSpPr>
        <p:spPr/>
        <p:txBody>
          <a:bodyPr/>
          <a:lstStyle/>
          <a:p>
            <a:pPr>
              <a:defRPr/>
            </a:pPr>
            <a:endParaRPr lang="en-GB"/>
          </a:p>
        </p:txBody>
      </p:sp>
      <p:sp>
        <p:nvSpPr>
          <p:cNvPr id="5" name="Date Placeholder 4">
            <a:extLst>
              <a:ext uri="{FF2B5EF4-FFF2-40B4-BE49-F238E27FC236}">
                <a16:creationId xmlns:a16="http://schemas.microsoft.com/office/drawing/2014/main" id="{4FE0726A-7B68-4C32-9B4E-008B7654A7D6}"/>
              </a:ext>
            </a:extLst>
          </p:cNvPr>
          <p:cNvSpPr>
            <a:spLocks noGrp="1"/>
          </p:cNvSpPr>
          <p:nvPr>
            <p:ph type="dt" sz="quarter" idx="1"/>
          </p:nvPr>
        </p:nvSpPr>
        <p:spPr/>
        <p:txBody>
          <a:bodyPr/>
          <a:lstStyle/>
          <a:p>
            <a:pPr>
              <a:defRPr/>
            </a:pPr>
            <a:fld id="{D593331B-1BC8-45DD-8817-AC2734D3F2C1}" type="datetime3">
              <a:rPr lang="en-GB" smtClean="0"/>
              <a:pPr>
                <a:defRPr/>
              </a:pPr>
              <a:t>24 March, 2026</a:t>
            </a:fld>
            <a:endParaRPr lang="en-GB"/>
          </a:p>
        </p:txBody>
      </p:sp>
      <p:sp>
        <p:nvSpPr>
          <p:cNvPr id="6" name="Footer Placeholder 5">
            <a:extLst>
              <a:ext uri="{FF2B5EF4-FFF2-40B4-BE49-F238E27FC236}">
                <a16:creationId xmlns:a16="http://schemas.microsoft.com/office/drawing/2014/main" id="{A2C90BEF-759A-4B99-BB43-4189C4A5D237}"/>
              </a:ext>
            </a:extLst>
          </p:cNvPr>
          <p:cNvSpPr>
            <a:spLocks noGrp="1"/>
          </p:cNvSpPr>
          <p:nvPr>
            <p:ph type="ftr" sz="quarter" idx="4"/>
          </p:nvPr>
        </p:nvSpPr>
        <p:spPr/>
        <p:txBody>
          <a:bodyPr/>
          <a:lstStyle/>
          <a:p>
            <a:pPr>
              <a:defRPr/>
            </a:pPr>
            <a:r>
              <a:rPr lang="en-GB"/>
              <a:t>TARGET Antibiotics Presentation - CS: Acute Otitis Media - 19.06.18</a:t>
            </a:r>
          </a:p>
        </p:txBody>
      </p:sp>
      <p:sp>
        <p:nvSpPr>
          <p:cNvPr id="27655" name="Slide Number Placeholder 6">
            <a:extLst>
              <a:ext uri="{FF2B5EF4-FFF2-40B4-BE49-F238E27FC236}">
                <a16:creationId xmlns:a16="http://schemas.microsoft.com/office/drawing/2014/main" id="{B12276CB-2594-4892-876A-EDEF676CD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9538BB-774E-4973-970D-D7BB4BBFC7F3}" type="slidenum">
              <a:rPr lang="en-GB" altLang="en-US" smtClean="0">
                <a:latin typeface="Calibri" panose="020F0502020204030204" pitchFamily="34" charset="0"/>
              </a:rPr>
              <a:pPr/>
              <a:t>31</a:t>
            </a:fld>
            <a:endParaRPr lang="en-GB"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48F6554-0C1B-4FDD-B8AF-856D5DBEA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91D2F0-2B40-4811-940D-457DF44F1BEE}" type="slidenum">
              <a:rPr lang="en-US" altLang="en-US" sz="1300" smtClean="0"/>
              <a:pPr>
                <a:spcBef>
                  <a:spcPct val="0"/>
                </a:spcBef>
              </a:pPr>
              <a:t>32</a:t>
            </a:fld>
            <a:endParaRPr lang="en-US" altLang="en-US" sz="1300"/>
          </a:p>
        </p:txBody>
      </p:sp>
      <p:sp>
        <p:nvSpPr>
          <p:cNvPr id="31747" name="Rectangle 2">
            <a:extLst>
              <a:ext uri="{FF2B5EF4-FFF2-40B4-BE49-F238E27FC236}">
                <a16:creationId xmlns:a16="http://schemas.microsoft.com/office/drawing/2014/main" id="{C44226D1-4880-451B-BC0E-5A9F15E632C5}"/>
              </a:ext>
            </a:extLst>
          </p:cNvPr>
          <p:cNvSpPr>
            <a:spLocks noGrp="1" noRot="1" noChangeAspect="1" noChangeArrowheads="1" noTextEdit="1"/>
          </p:cNvSpPr>
          <p:nvPr>
            <p:ph type="sldImg"/>
          </p:nvPr>
        </p:nvSpPr>
        <p:spPr bwMode="auto">
          <a:xfrm>
            <a:off x="119063" y="746125"/>
            <a:ext cx="65595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F2BA8A90-3A56-47E9-B939-2C0EA3F71494}"/>
              </a:ext>
            </a:extLst>
          </p:cNvPr>
          <p:cNvSpPr>
            <a:spLocks noGrp="1" noChangeArrowheads="1"/>
          </p:cNvSpPr>
          <p:nvPr>
            <p:ph type="body" idx="1"/>
          </p:nvPr>
        </p:nvSpPr>
        <p:spPr bwMode="auto">
          <a:xfrm>
            <a:off x="906463" y="4691063"/>
            <a:ext cx="498475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GB" altLang="en-US" b="0" dirty="0"/>
          </a:p>
          <a:p>
            <a:r>
              <a:rPr lang="en-GB" sz="1200" kern="1200" dirty="0">
                <a:solidFill>
                  <a:schemeClr val="tx1"/>
                </a:solidFill>
                <a:effectLst/>
                <a:latin typeface="+mn-lt"/>
                <a:ea typeface="+mn-ea"/>
                <a:cs typeface="+mn-cs"/>
              </a:rPr>
              <a:t>Recent NICE guidance supports the use of </a:t>
            </a:r>
            <a:r>
              <a:rPr lang="en-GB" sz="1200" b="1" kern="1200" dirty="0">
                <a:solidFill>
                  <a:schemeClr val="tx1"/>
                </a:solidFill>
                <a:effectLst/>
                <a:latin typeface="+mn-lt"/>
                <a:ea typeface="+mn-ea"/>
                <a:cs typeface="+mn-cs"/>
              </a:rPr>
              <a:t>analgesic ear drops</a:t>
            </a:r>
            <a:r>
              <a:rPr lang="en-GB" sz="1200" kern="1200" dirty="0">
                <a:solidFill>
                  <a:schemeClr val="tx1"/>
                </a:solidFill>
                <a:effectLst/>
                <a:latin typeface="+mn-lt"/>
                <a:ea typeface="+mn-ea"/>
                <a:cs typeface="+mn-cs"/>
              </a:rPr>
              <a:t> when appropriate. Meta-analysis shows that topical anaesthetic drops can significantly reduce pain within </a:t>
            </a:r>
            <a:r>
              <a:rPr lang="en-GB" sz="1200" b="1" kern="1200" dirty="0">
                <a:solidFill>
                  <a:schemeClr val="tx1"/>
                </a:solidFill>
                <a:effectLst/>
                <a:latin typeface="+mn-lt"/>
                <a:ea typeface="+mn-ea"/>
                <a:cs typeface="+mn-cs"/>
              </a:rPr>
              <a:t>10–30 minutes</a:t>
            </a:r>
            <a:r>
              <a:rPr lang="en-GB" sz="1200" kern="1200" dirty="0">
                <a:solidFill>
                  <a:schemeClr val="tx1"/>
                </a:solidFill>
                <a:effectLst/>
                <a:latin typeface="+mn-lt"/>
                <a:ea typeface="+mn-ea"/>
                <a:cs typeface="+mn-cs"/>
              </a:rPr>
              <a:t> after administration.</a:t>
            </a:r>
          </a:p>
          <a:p>
            <a:r>
              <a:rPr lang="en-GB" sz="1200" kern="1200" dirty="0">
                <a:solidFill>
                  <a:schemeClr val="tx1"/>
                </a:solidFill>
                <a:effectLst/>
                <a:latin typeface="+mn-lt"/>
                <a:ea typeface="+mn-ea"/>
                <a:cs typeface="+mn-cs"/>
              </a:rPr>
              <a:t>These can therefore be an effective option for managing symptoms in children with acute otitis media</a:t>
            </a:r>
            <a:endParaRPr lang="en-GB" altLang="en-US" b="0" dirty="0"/>
          </a:p>
          <a:p>
            <a:r>
              <a:rPr lang="en-GB" altLang="en-US" b="1" u="sng" dirty="0"/>
              <a:t>Reference:</a:t>
            </a:r>
          </a:p>
          <a:p>
            <a:br>
              <a:rPr lang="en-GB" b="0" dirty="0"/>
            </a:br>
            <a:r>
              <a:rPr lang="en-GB" b="0" dirty="0" err="1">
                <a:effectLst/>
                <a:latin typeface="Courier New" panose="02070309020205020404" pitchFamily="49" charset="0"/>
              </a:rPr>
              <a:t>Foxlee</a:t>
            </a:r>
            <a:r>
              <a:rPr lang="en-GB" b="0" dirty="0">
                <a:effectLst/>
                <a:latin typeface="Courier New" panose="02070309020205020404" pitchFamily="49" charset="0"/>
              </a:rPr>
              <a:t> R, Johansson AC, </a:t>
            </a:r>
            <a:r>
              <a:rPr lang="en-GB" b="0" dirty="0" err="1">
                <a:effectLst/>
                <a:latin typeface="Courier New" panose="02070309020205020404" pitchFamily="49" charset="0"/>
              </a:rPr>
              <a:t>Wejfalk</a:t>
            </a:r>
            <a:r>
              <a:rPr lang="en-GB" b="0" dirty="0">
                <a:effectLst/>
                <a:latin typeface="Courier New" panose="02070309020205020404" pitchFamily="49" charset="0"/>
              </a:rPr>
              <a:t> J, Dooley L, Del Mar CB. Topical analgesia for acute otitis media. Cochrane Database of Systematic Reviews 2006, Issue 3. Art. No.: CD005657. DOI: 10.1002/14651858.CD005657.pub2.</a:t>
            </a:r>
            <a:endParaRPr lang="en-GB" altLang="en-US" b="0" dirty="0"/>
          </a:p>
          <a:p>
            <a:endParaRPr lang="en-GB" altLang="en-US" b="0" dirty="0"/>
          </a:p>
          <a:p>
            <a:r>
              <a:rPr lang="en-GB" altLang="en-US" b="0" dirty="0"/>
              <a:t>https://www.ncbi.nlm.nih.gov/pmc/articles/PMC9006341/pdf/CD005657.pdf</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Clinically we know many of these infections are self-limiting.</a:t>
            </a:r>
          </a:p>
          <a:p>
            <a:r>
              <a:rPr lang="en-GB" sz="1200" kern="1200" dirty="0">
                <a:solidFill>
                  <a:schemeClr val="tx1"/>
                </a:solidFill>
                <a:effectLst/>
                <a:latin typeface="+mn-lt"/>
                <a:ea typeface="+mn-ea"/>
                <a:cs typeface="+mn-cs"/>
              </a:rPr>
              <a:t>A very recent public surveys conducted by UKHSA show that over a third of parents incorrectly assume children always need antibiotics for ear infections</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a:p>
        </p:txBody>
      </p:sp>
    </p:spTree>
    <p:extLst>
      <p:ext uri="{BB962C8B-B14F-4D97-AF65-F5344CB8AC3E}">
        <p14:creationId xmlns:p14="http://schemas.microsoft.com/office/powerpoint/2010/main" val="2640070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earlier study looked at awareness of delayed prescribing, where an interesting picture emerges.</a:t>
            </a:r>
          </a:p>
          <a:p>
            <a:r>
              <a:rPr lang="en-GB" sz="1200" kern="1200" dirty="0">
                <a:solidFill>
                  <a:schemeClr val="tx1"/>
                </a:solidFill>
                <a:effectLst/>
                <a:latin typeface="+mn-lt"/>
                <a:ea typeface="+mn-ea"/>
                <a:cs typeface="+mn-cs"/>
              </a:rPr>
              <a:t>Awareness increased during the pandemic, but in 2022,  </a:t>
            </a:r>
            <a:r>
              <a:rPr lang="en-GB" sz="1200" b="1" kern="1200" dirty="0">
                <a:solidFill>
                  <a:schemeClr val="tx1"/>
                </a:solidFill>
                <a:effectLst/>
                <a:latin typeface="+mn-lt"/>
                <a:ea typeface="+mn-ea"/>
                <a:cs typeface="+mn-cs"/>
              </a:rPr>
              <a:t>around 70% of the public still do not fully understand delayed prescribing</a:t>
            </a:r>
            <a:r>
              <a:rPr lang="en-GB"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Acceptance is higher than awareness.</a:t>
            </a:r>
          </a:p>
          <a:p>
            <a:r>
              <a:rPr lang="en-GB" sz="1200" kern="1200" dirty="0">
                <a:solidFill>
                  <a:schemeClr val="tx1"/>
                </a:solidFill>
                <a:effectLst/>
                <a:latin typeface="+mn-lt"/>
                <a:ea typeface="+mn-ea"/>
                <a:cs typeface="+mn-cs"/>
              </a:rPr>
              <a:t>Around </a:t>
            </a:r>
            <a:r>
              <a:rPr lang="en-GB" sz="1200" b="1" kern="1200" dirty="0">
                <a:solidFill>
                  <a:schemeClr val="tx1"/>
                </a:solidFill>
                <a:effectLst/>
                <a:latin typeface="+mn-lt"/>
                <a:ea typeface="+mn-ea"/>
                <a:cs typeface="+mn-cs"/>
              </a:rPr>
              <a:t>56–59% of people support delayed prescribing</a:t>
            </a:r>
            <a:r>
              <a:rPr lang="en-GB" sz="1200" kern="1200" dirty="0">
                <a:solidFill>
                  <a:schemeClr val="tx1"/>
                </a:solidFill>
                <a:effectLst/>
                <a:latin typeface="+mn-lt"/>
                <a:ea typeface="+mn-ea"/>
                <a:cs typeface="+mn-cs"/>
              </a:rPr>
              <a:t> for ear infections.</a:t>
            </a:r>
          </a:p>
          <a:p>
            <a:r>
              <a:rPr lang="en-GB" sz="1200" kern="1200" dirty="0">
                <a:solidFill>
                  <a:schemeClr val="tx1"/>
                </a:solidFill>
                <a:effectLst/>
                <a:latin typeface="+mn-lt"/>
                <a:ea typeface="+mn-ea"/>
                <a:cs typeface="+mn-cs"/>
              </a:rPr>
              <a:t>Yet only about </a:t>
            </a:r>
            <a:r>
              <a:rPr lang="en-GB" sz="1200" b="1" kern="1200" dirty="0">
                <a:solidFill>
                  <a:schemeClr val="tx1"/>
                </a:solidFill>
                <a:effectLst/>
                <a:latin typeface="+mn-lt"/>
                <a:ea typeface="+mn-ea"/>
                <a:cs typeface="+mn-cs"/>
              </a:rPr>
              <a:t>4% of patients actually receive one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This suggests that patients may be more ready for delayed strategies than our prescribing patterns suggest.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24 March, 2026</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34</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Patients in that same study were also asked what they expected from consultations.</a:t>
            </a:r>
          </a:p>
          <a:p>
            <a:r>
              <a:rPr lang="en-GB" sz="1200" kern="1200" dirty="0">
                <a:solidFill>
                  <a:schemeClr val="tx1"/>
                </a:solidFill>
                <a:effectLst/>
                <a:latin typeface="+mn-lt"/>
                <a:ea typeface="+mn-ea"/>
                <a:cs typeface="+mn-cs"/>
              </a:rPr>
              <a:t>Around </a:t>
            </a:r>
            <a:r>
              <a:rPr lang="en-GB" sz="1200" b="1" kern="1200" dirty="0">
                <a:solidFill>
                  <a:schemeClr val="tx1"/>
                </a:solidFill>
                <a:effectLst/>
                <a:latin typeface="+mn-lt"/>
                <a:ea typeface="+mn-ea"/>
                <a:cs typeface="+mn-cs"/>
              </a:rPr>
              <a:t>40% expect antibiotics</a:t>
            </a:r>
            <a:r>
              <a:rPr lang="en-GB" sz="1200" kern="1200" dirty="0">
                <a:solidFill>
                  <a:schemeClr val="tx1"/>
                </a:solidFill>
                <a:effectLst/>
                <a:latin typeface="+mn-lt"/>
                <a:ea typeface="+mn-ea"/>
                <a:cs typeface="+mn-cs"/>
              </a:rPr>
              <a:t>, but just as many expect </a:t>
            </a:r>
            <a:r>
              <a:rPr lang="en-GB" sz="1200" b="1" kern="1200" dirty="0">
                <a:solidFill>
                  <a:schemeClr val="tx1"/>
                </a:solidFill>
                <a:effectLst/>
                <a:latin typeface="+mn-lt"/>
                <a:ea typeface="+mn-ea"/>
                <a:cs typeface="+mn-cs"/>
              </a:rPr>
              <a:t>symptom relief or reassurance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And nearly a third expect </a:t>
            </a:r>
            <a:r>
              <a:rPr lang="en-GB" sz="1200" b="1" kern="1200" dirty="0">
                <a:solidFill>
                  <a:schemeClr val="tx1"/>
                </a:solidFill>
                <a:effectLst/>
                <a:latin typeface="+mn-lt"/>
                <a:ea typeface="+mn-ea"/>
                <a:cs typeface="+mn-cs"/>
              </a:rPr>
              <a:t>advice about whether antibiotics are actually needed</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Most importantly, levels of trust are extremely high:</a:t>
            </a:r>
          </a:p>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88% trust their GP’s advice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74% trust their pharmacist’s advice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trust gives us a real opportunity to practise antimicrobial stewardship safely.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09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199B-BA90-3821-9348-1CF2D1696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57C32-EFF4-E9DA-5587-4C5B3799760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6CFED23-FE4F-D997-2ADF-360226F00E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a:extLst>
              <a:ext uri="{FF2B5EF4-FFF2-40B4-BE49-F238E27FC236}">
                <a16:creationId xmlns:a16="http://schemas.microsoft.com/office/drawing/2014/main" id="{7CD30FC3-7333-E3DB-564F-4FE4AFA63490}"/>
              </a:ext>
            </a:extLst>
          </p:cNvPr>
          <p:cNvSpPr>
            <a:spLocks noGrp="1"/>
          </p:cNvSpPr>
          <p:nvPr>
            <p:ph type="sldNum" sz="quarter" idx="5"/>
          </p:nvPr>
        </p:nvSpPr>
        <p:spPr/>
        <p:txBody>
          <a:bodyPr/>
          <a:lstStyle/>
          <a:p>
            <a:fld id="{83B1E996-E973-4AA4-858F-A96EEB1CC84A}" type="slidenum">
              <a:rPr lang="en-GB" smtClean="0"/>
              <a:t>36</a:t>
            </a:fld>
            <a:endParaRPr lang="en-GB"/>
          </a:p>
        </p:txBody>
      </p:sp>
    </p:spTree>
    <p:extLst>
      <p:ext uri="{BB962C8B-B14F-4D97-AF65-F5344CB8AC3E}">
        <p14:creationId xmlns:p14="http://schemas.microsoft.com/office/powerpoint/2010/main" val="2189582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16AA-6ED3-924F-4322-A05489DFB319}"/>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939545A-0B86-C795-E168-C30CE4CBA971}"/>
              </a:ext>
            </a:extLst>
          </p:cNvPr>
          <p:cNvSpPr>
            <a:spLocks noGrp="1" noRot="1" noChangeAspect="1" noTextEdit="1"/>
          </p:cNvSpPr>
          <p:nvPr>
            <p:ph type="sldImg"/>
          </p:nvPr>
        </p:nvSpPr>
        <p:spPr bwMode="auto">
          <a:xfrm>
            <a:off x="330200" y="506413"/>
            <a:ext cx="6083300"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F449DAE-F1A3-01CD-22B0-3739D66975B6}"/>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6868" name="Slide Number Placeholder 3">
            <a:extLst>
              <a:ext uri="{FF2B5EF4-FFF2-40B4-BE49-F238E27FC236}">
                <a16:creationId xmlns:a16="http://schemas.microsoft.com/office/drawing/2014/main" id="{40E0C680-B93D-271D-E0B0-B93FC107E872}"/>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12936F-3F29-4FEF-A1C7-9910DE907940}" type="slidenum">
              <a:rPr lang="en-GB" altLang="en-US" sz="1300" smtClean="0">
                <a:solidFill>
                  <a:srgbClr val="000000"/>
                </a:solidFill>
              </a:rPr>
              <a:pPr>
                <a:spcBef>
                  <a:spcPct val="0"/>
                </a:spcBef>
              </a:pPr>
              <a:t>37</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9350E740-8D8C-DF25-CF73-B755F4E188D7}"/>
              </a:ext>
            </a:extLst>
          </p:cNvPr>
          <p:cNvSpPr>
            <a:spLocks noGrp="1"/>
          </p:cNvSpPr>
          <p:nvPr>
            <p:ph type="dt" sz="quarter" idx="1"/>
          </p:nvPr>
        </p:nvSpPr>
        <p:spPr>
          <a:xfrm>
            <a:off x="3884613" y="0"/>
            <a:ext cx="2971800" cy="458788"/>
          </a:xfrm>
          <a:prstGeom prst="rect">
            <a:avLst/>
          </a:prstGeom>
        </p:spPr>
        <p:txBody>
          <a:bodyPr/>
          <a:lstStyle/>
          <a:p>
            <a:pPr>
              <a:defRPr/>
            </a:pPr>
            <a:fld id="{40D30CBC-42C3-4AE5-AB93-A5AC7273B8DC}" type="datetime3">
              <a:rPr lang="en-GB">
                <a:solidFill>
                  <a:prstClr val="black"/>
                </a:solidFill>
              </a:rPr>
              <a:pPr>
                <a:defRPr/>
              </a:pPr>
              <a:t>24 March, 2026</a:t>
            </a:fld>
            <a:endParaRPr lang="en-GB" dirty="0">
              <a:solidFill>
                <a:prstClr val="black"/>
              </a:solidFill>
            </a:endParaRPr>
          </a:p>
        </p:txBody>
      </p:sp>
      <p:sp>
        <p:nvSpPr>
          <p:cNvPr id="2" name="Footer Placeholder 1">
            <a:extLst>
              <a:ext uri="{FF2B5EF4-FFF2-40B4-BE49-F238E27FC236}">
                <a16:creationId xmlns:a16="http://schemas.microsoft.com/office/drawing/2014/main" id="{1537A1EF-D769-8AE3-4F6E-D41C0140F998}"/>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6112FE5E-D995-2929-D5EA-42E5E10E6E96}"/>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extLst>
      <p:ext uri="{BB962C8B-B14F-4D97-AF65-F5344CB8AC3E}">
        <p14:creationId xmlns:p14="http://schemas.microsoft.com/office/powerpoint/2010/main" val="2050964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58462B2-DB01-4F1F-9DBD-24032D473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A77B38A7-326B-4AD7-BCB2-F068C1267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a:bodyPr>
          <a:lstStyle/>
          <a:p>
            <a:pPr>
              <a:buNone/>
            </a:pPr>
            <a:endParaRPr lang="en-GB" altLang="en-US" sz="1100" dirty="0"/>
          </a:p>
        </p:txBody>
      </p:sp>
      <p:sp>
        <p:nvSpPr>
          <p:cNvPr id="50180" name="Slide Number Placeholder 3">
            <a:extLst>
              <a:ext uri="{FF2B5EF4-FFF2-40B4-BE49-F238E27FC236}">
                <a16:creationId xmlns:a16="http://schemas.microsoft.com/office/drawing/2014/main" id="{F46346FE-B432-407B-8602-73516CCA6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EA0CC-A6EF-4BF4-B607-792DD2D227E9}"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 name="Header Placeholder 5">
            <a:extLst>
              <a:ext uri="{FF2B5EF4-FFF2-40B4-BE49-F238E27FC236}">
                <a16:creationId xmlns:a16="http://schemas.microsoft.com/office/drawing/2014/main" id="{10512F05-8953-4924-9301-0AABC3F0ED9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18.09.14</a:t>
            </a:r>
          </a:p>
        </p:txBody>
      </p:sp>
      <p:sp>
        <p:nvSpPr>
          <p:cNvPr id="7" name="Date Placeholder 6">
            <a:extLst>
              <a:ext uri="{FF2B5EF4-FFF2-40B4-BE49-F238E27FC236}">
                <a16:creationId xmlns:a16="http://schemas.microsoft.com/office/drawing/2014/main" id="{7B62A824-06DF-47F2-B17C-9194A7C17625}"/>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A4B2B-DCA7-4A54-8838-93260FEDFCB2}"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 March, 2026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91B30EC7-C0FD-4C26-AFFD-614A14600D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Main - 11.07.17</a:t>
            </a: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5113-8B67-4B72-31E3-F91BD5F65CF1}"/>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4095D08-141E-4B06-57DD-4D9C8B727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8C2CB04-F913-9BFC-4DB7-9AA1BA9CA9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Speaker: </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u="sng" dirty="0"/>
              <a:t>Presenter notes:</a:t>
            </a:r>
            <a:endParaRPr lang="en-GB" altLang="en-US" b="1" dirty="0"/>
          </a:p>
          <a:p>
            <a:r>
              <a:rPr lang="en-GB" sz="1200" kern="1200" dirty="0">
                <a:solidFill>
                  <a:schemeClr val="tx1"/>
                </a:solidFill>
                <a:effectLst/>
                <a:latin typeface="+mn-lt"/>
                <a:ea typeface="+mn-ea"/>
                <a:cs typeface="+mn-cs"/>
              </a:rPr>
              <a:t>One of the simplest ways we strengthen stewardship across primary care is through consistent safety-netting and signposting.</a:t>
            </a:r>
          </a:p>
          <a:p>
            <a:r>
              <a:rPr lang="en-GB" sz="1200" kern="1200" dirty="0">
                <a:solidFill>
                  <a:schemeClr val="tx1"/>
                </a:solidFill>
                <a:effectLst/>
                <a:latin typeface="+mn-lt"/>
                <a:ea typeface="+mn-ea"/>
                <a:cs typeface="+mn-cs"/>
              </a:rPr>
              <a:t>For example, in general practice clinicians may send Healthier Together links directly to parents by text during or after the consultation.</a:t>
            </a:r>
          </a:p>
          <a:p>
            <a:r>
              <a:rPr lang="en-GB" sz="1200" kern="1200" dirty="0">
                <a:solidFill>
                  <a:schemeClr val="tx1"/>
                </a:solidFill>
                <a:effectLst/>
                <a:latin typeface="+mn-lt"/>
                <a:ea typeface="+mn-ea"/>
                <a:cs typeface="+mn-cs"/>
              </a:rPr>
              <a:t>That consistency reduces confusion, reduces unnecessary reattendance, and helps patients feel more confident managing self-limiting infections.</a:t>
            </a:r>
          </a:p>
          <a:p>
            <a:endParaRPr lang="en-US" altLang="en-US" dirty="0"/>
          </a:p>
        </p:txBody>
      </p:sp>
      <p:sp>
        <p:nvSpPr>
          <p:cNvPr id="4" name="Header Placeholder 3">
            <a:extLst>
              <a:ext uri="{FF2B5EF4-FFF2-40B4-BE49-F238E27FC236}">
                <a16:creationId xmlns:a16="http://schemas.microsoft.com/office/drawing/2014/main" id="{98160478-1752-C470-9A22-97A3AD85F25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45F1D1B8-61D7-B0AB-FF24-786E336F1694}"/>
              </a:ext>
            </a:extLst>
          </p:cNvPr>
          <p:cNvSpPr>
            <a:spLocks noGrp="1"/>
          </p:cNvSpPr>
          <p:nvPr>
            <p:ph type="dt" sz="quarter" idx="1"/>
          </p:nvPr>
        </p:nvSpPr>
        <p:spPr>
          <a:xfrm>
            <a:off x="3884613" y="0"/>
            <a:ext cx="2971800" cy="458788"/>
          </a:xfrm>
          <a:prstGeom prst="rect">
            <a:avLst/>
          </a:prstGeom>
        </p:spPr>
        <p:txBody>
          <a:bodyPr/>
          <a:lstStyle/>
          <a:p>
            <a:pPr>
              <a:defRPr/>
            </a:pPr>
            <a:fld id="{69266A7B-6A82-41A9-A754-64C5B10DA244}" type="datetime3">
              <a:rPr lang="en-GB" altLang="en-US">
                <a:solidFill>
                  <a:prstClr val="black"/>
                </a:solidFill>
              </a:rPr>
              <a:pPr>
                <a:defRPr/>
              </a:pPr>
              <a:t>24 March,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4F374A93-5EE9-D528-7920-989231B316FE}"/>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3255" name="Slide Number Placeholder 6">
            <a:extLst>
              <a:ext uri="{FF2B5EF4-FFF2-40B4-BE49-F238E27FC236}">
                <a16:creationId xmlns:a16="http://schemas.microsoft.com/office/drawing/2014/main" id="{6678C256-1B30-77B4-B03A-344800AAFB98}"/>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9B1C6E-7B53-44D4-89C7-8C1CC6217F6E}" type="slidenum">
              <a:rPr lang="en-GB" altLang="en-US" sz="1300" smtClean="0">
                <a:solidFill>
                  <a:srgbClr val="000000"/>
                </a:solidFill>
              </a:rPr>
              <a:pPr>
                <a:spcBef>
                  <a:spcPct val="0"/>
                </a:spcBef>
              </a:pPr>
              <a:t>39</a:t>
            </a:fld>
            <a:endParaRPr lang="en-GB" altLang="en-US" sz="1300">
              <a:solidFill>
                <a:srgbClr val="000000"/>
              </a:solidFill>
            </a:endParaRPr>
          </a:p>
        </p:txBody>
      </p:sp>
    </p:spTree>
    <p:extLst>
      <p:ext uri="{BB962C8B-B14F-4D97-AF65-F5344CB8AC3E}">
        <p14:creationId xmlns:p14="http://schemas.microsoft.com/office/powerpoint/2010/main" val="116107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FD16671-EB85-46B9-AB56-85D3744E2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1EA8922-9B2E-4452-BC5F-66BEFB3E42B1}"/>
              </a:ext>
            </a:extLst>
          </p:cNvPr>
          <p:cNvSpPr>
            <a:spLocks noGrp="1"/>
          </p:cNvSpPr>
          <p:nvPr>
            <p:ph type="body" idx="1"/>
          </p:nvPr>
        </p:nvSpPr>
        <p:spPr bwMode="auto">
          <a:xfrm>
            <a:off x="685800" y="4400550"/>
            <a:ext cx="5486400" cy="3600450"/>
          </a:xfrm>
          <a:prstGeom prst="rect">
            <a:avLst/>
          </a:prstGeom>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Although this quote from Dame Sally Davies is now over a decade old, it remains just as relevant today as it was when it was first said.</a:t>
            </a:r>
          </a:p>
          <a:p>
            <a:r>
              <a:rPr lang="en-GB" sz="1200" kern="1200" dirty="0">
                <a:solidFill>
                  <a:schemeClr val="tx1"/>
                </a:solidFill>
                <a:effectLst/>
                <a:latin typeface="+mn-lt"/>
                <a:ea typeface="+mn-ea"/>
                <a:cs typeface="+mn-cs"/>
              </a:rPr>
              <a:t>Antimicrobial resistance continues to pose one of the biggest threats to global health.</a:t>
            </a:r>
          </a:p>
          <a:p>
            <a:pPr eaLnBrk="1" hangingPunct="1">
              <a:spcBef>
                <a:spcPct val="0"/>
              </a:spcBef>
              <a:defRPr/>
            </a:pPr>
            <a:endParaRPr lang="en-GB" altLang="en-US" b="1" u="sng" dirty="0"/>
          </a:p>
        </p:txBody>
      </p:sp>
      <p:sp>
        <p:nvSpPr>
          <p:cNvPr id="24580" name="Slide Number Placeholder 3">
            <a:extLst>
              <a:ext uri="{FF2B5EF4-FFF2-40B4-BE49-F238E27FC236}">
                <a16:creationId xmlns:a16="http://schemas.microsoft.com/office/drawing/2014/main" id="{F17090C1-A771-4125-A498-2F16B9CE470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F60A00-52DE-4DC5-8372-41B34F05EEBD}" type="slidenum">
              <a:rPr lang="en-GB" altLang="en-US" sz="1300" smtClean="0"/>
              <a:pPr>
                <a:spcBef>
                  <a:spcPct val="0"/>
                </a:spcBef>
              </a:pPr>
              <a:t>4</a:t>
            </a:fld>
            <a:endParaRPr lang="en-GB" altLang="en-US" sz="1300"/>
          </a:p>
        </p:txBody>
      </p:sp>
      <p:sp>
        <p:nvSpPr>
          <p:cNvPr id="2" name="Footer Placeholder 1">
            <a:extLst>
              <a:ext uri="{FF2B5EF4-FFF2-40B4-BE49-F238E27FC236}">
                <a16:creationId xmlns:a16="http://schemas.microsoft.com/office/drawing/2014/main" id="{C38A7B41-48D9-48CE-8CFA-4FD489F30599}"/>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5CE8993C-DDE9-4457-9691-9800B9E3B064}"/>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6CEB-D37E-B41F-DABC-6EDC162B511E}"/>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9AB7DEC-6FB8-C6DA-7A2F-23953119775B}"/>
              </a:ext>
            </a:extLst>
          </p:cNvPr>
          <p:cNvSpPr>
            <a:spLocks noGrp="1" noRot="1" noChangeAspect="1" noTextEdit="1"/>
          </p:cNvSpPr>
          <p:nvPr>
            <p:ph type="sldImg"/>
          </p:nvPr>
        </p:nvSpPr>
        <p:spPr bwMode="auto">
          <a:xfrm>
            <a:off x="330200" y="506413"/>
            <a:ext cx="6083300"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3BF8537-AF41-971A-7113-D90D3C374BC6}"/>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endParaRPr lang="en-GB" dirty="0"/>
          </a:p>
        </p:txBody>
      </p:sp>
      <p:sp>
        <p:nvSpPr>
          <p:cNvPr id="36868" name="Slide Number Placeholder 3">
            <a:extLst>
              <a:ext uri="{FF2B5EF4-FFF2-40B4-BE49-F238E27FC236}">
                <a16:creationId xmlns:a16="http://schemas.microsoft.com/office/drawing/2014/main" id="{831EB6D5-319D-E614-E4AC-3D34B30C541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12936F-3F29-4FEF-A1C7-9910DE907940}" type="slidenum">
              <a:rPr lang="en-GB" altLang="en-US" sz="1300" smtClean="0">
                <a:solidFill>
                  <a:srgbClr val="000000"/>
                </a:solidFill>
              </a:rPr>
              <a:pPr>
                <a:spcBef>
                  <a:spcPct val="0"/>
                </a:spcBef>
              </a:pPr>
              <a:t>40</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B9E6E163-5C32-8979-ACB8-A3E833D0BA95}"/>
              </a:ext>
            </a:extLst>
          </p:cNvPr>
          <p:cNvSpPr>
            <a:spLocks noGrp="1"/>
          </p:cNvSpPr>
          <p:nvPr>
            <p:ph type="dt" sz="quarter" idx="1"/>
          </p:nvPr>
        </p:nvSpPr>
        <p:spPr>
          <a:xfrm>
            <a:off x="3884613" y="0"/>
            <a:ext cx="2971800" cy="458788"/>
          </a:xfrm>
          <a:prstGeom prst="rect">
            <a:avLst/>
          </a:prstGeom>
        </p:spPr>
        <p:txBody>
          <a:bodyPr/>
          <a:lstStyle/>
          <a:p>
            <a:pPr>
              <a:defRPr/>
            </a:pPr>
            <a:fld id="{40D30CBC-42C3-4AE5-AB93-A5AC7273B8DC}" type="datetime3">
              <a:rPr lang="en-GB">
                <a:solidFill>
                  <a:prstClr val="black"/>
                </a:solidFill>
              </a:rPr>
              <a:pPr>
                <a:defRPr/>
              </a:pPr>
              <a:t>24 March, 2026</a:t>
            </a:fld>
            <a:endParaRPr lang="en-GB" dirty="0">
              <a:solidFill>
                <a:prstClr val="black"/>
              </a:solidFill>
            </a:endParaRPr>
          </a:p>
        </p:txBody>
      </p:sp>
      <p:sp>
        <p:nvSpPr>
          <p:cNvPr id="2" name="Footer Placeholder 1">
            <a:extLst>
              <a:ext uri="{FF2B5EF4-FFF2-40B4-BE49-F238E27FC236}">
                <a16:creationId xmlns:a16="http://schemas.microsoft.com/office/drawing/2014/main" id="{B02DF7AE-3768-8B1E-6662-30E295D390F7}"/>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1972326D-57C0-9E90-52FF-0E488899DE04}"/>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extLst>
      <p:ext uri="{BB962C8B-B14F-4D97-AF65-F5344CB8AC3E}">
        <p14:creationId xmlns:p14="http://schemas.microsoft.com/office/powerpoint/2010/main" val="2502037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41</a:t>
            </a:fld>
            <a:endParaRPr lang="en-GB"/>
          </a:p>
        </p:txBody>
      </p:sp>
    </p:spTree>
    <p:extLst>
      <p:ext uri="{BB962C8B-B14F-4D97-AF65-F5344CB8AC3E}">
        <p14:creationId xmlns:p14="http://schemas.microsoft.com/office/powerpoint/2010/main" val="1018819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9CFB2-9567-36BC-0017-B3F685DD2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0CA3F-B610-81C8-9E46-5685EA5D863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993B25-23B0-50C1-BB1B-D2A52F7334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88102F-273C-10A7-59FA-7BF0C7C34E8D}"/>
              </a:ext>
            </a:extLst>
          </p:cNvPr>
          <p:cNvSpPr>
            <a:spLocks noGrp="1"/>
          </p:cNvSpPr>
          <p:nvPr>
            <p:ph type="sldNum" sz="quarter" idx="5"/>
          </p:nvPr>
        </p:nvSpPr>
        <p:spPr/>
        <p:txBody>
          <a:bodyPr/>
          <a:lstStyle/>
          <a:p>
            <a:fld id="{83B1E996-E973-4AA4-858F-A96EEB1CC84A}" type="slidenum">
              <a:rPr lang="en-GB" smtClean="0"/>
              <a:t>42</a:t>
            </a:fld>
            <a:endParaRPr lang="en-GB"/>
          </a:p>
        </p:txBody>
      </p:sp>
    </p:spTree>
    <p:extLst>
      <p:ext uri="{BB962C8B-B14F-4D97-AF65-F5344CB8AC3E}">
        <p14:creationId xmlns:p14="http://schemas.microsoft.com/office/powerpoint/2010/main" val="1882074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43</a:t>
            </a:fld>
            <a:endParaRPr lang="en-GB"/>
          </a:p>
        </p:txBody>
      </p:sp>
    </p:spTree>
    <p:extLst>
      <p:ext uri="{BB962C8B-B14F-4D97-AF65-F5344CB8AC3E}">
        <p14:creationId xmlns:p14="http://schemas.microsoft.com/office/powerpoint/2010/main" val="32285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Speaker: </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u="sng" dirty="0"/>
              <a:t>Presenter notes:</a:t>
            </a:r>
          </a:p>
          <a:p>
            <a:r>
              <a:rPr lang="en-GB" sz="1200" kern="1200" dirty="0">
                <a:solidFill>
                  <a:schemeClr val="tx1"/>
                </a:solidFill>
                <a:effectLst/>
                <a:latin typeface="+mn-lt"/>
                <a:ea typeface="+mn-ea"/>
                <a:cs typeface="+mn-cs"/>
              </a:rPr>
              <a:t>Please take a few minutes to complete the post-session survey. I will send this out via email after the session. </a:t>
            </a:r>
          </a:p>
          <a:p>
            <a:r>
              <a:rPr lang="en-GB" sz="1200" kern="1200" dirty="0">
                <a:solidFill>
                  <a:schemeClr val="tx1"/>
                </a:solidFill>
                <a:effectLst/>
                <a:latin typeface="+mn-lt"/>
                <a:ea typeface="+mn-ea"/>
                <a:cs typeface="+mn-cs"/>
              </a:rPr>
              <a:t>Once completed you will receive a certificate which can be used as part of your CPD.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dirty="0"/>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Pre/post session survey - </a:t>
            </a:r>
            <a:r>
              <a:rPr lang="en-GB" sz="1200" u="sng" dirty="0">
                <a:solidFill>
                  <a:srgbClr val="AD0016"/>
                </a:solidFill>
                <a:latin typeface="Arial" panose="020B0604020202020204" pitchFamily="34" charset="0"/>
                <a:cs typeface="Arial" panose="020B0604020202020204" pitchFamily="34" charset="0"/>
              </a:rPr>
              <a:t>bit.ly/</a:t>
            </a:r>
            <a:r>
              <a:rPr lang="en-GB" sz="1200" u="sng" dirty="0" err="1">
                <a:solidFill>
                  <a:srgbClr val="AD0016"/>
                </a:solidFill>
                <a:latin typeface="Arial" panose="020B0604020202020204" pitchFamily="34" charset="0"/>
                <a:cs typeface="Arial" panose="020B0604020202020204" pitchFamily="34" charset="0"/>
              </a:rPr>
              <a:t>TARGETcascaded</a:t>
            </a:r>
            <a:endParaRPr lang="en-GB" sz="1200" u="sng" dirty="0">
              <a:solidFill>
                <a:srgbClr val="AD0016"/>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44</a:t>
            </a:fld>
            <a:endParaRPr lang="en-GB"/>
          </a:p>
        </p:txBody>
      </p:sp>
    </p:spTree>
    <p:extLst>
      <p:ext uri="{BB962C8B-B14F-4D97-AF65-F5344CB8AC3E}">
        <p14:creationId xmlns:p14="http://schemas.microsoft.com/office/powerpoint/2010/main" val="2131082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45</a:t>
            </a:fld>
            <a:endParaRPr lang="en-GB"/>
          </a:p>
        </p:txBody>
      </p:sp>
    </p:spTree>
    <p:extLst>
      <p:ext uri="{BB962C8B-B14F-4D97-AF65-F5344CB8AC3E}">
        <p14:creationId xmlns:p14="http://schemas.microsoft.com/office/powerpoint/2010/main" val="401973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5</a:t>
            </a:fld>
            <a:endParaRPr lang="en-GB"/>
          </a:p>
        </p:txBody>
      </p:sp>
    </p:spTree>
    <p:extLst>
      <p:ext uri="{BB962C8B-B14F-4D97-AF65-F5344CB8AC3E}">
        <p14:creationId xmlns:p14="http://schemas.microsoft.com/office/powerpoint/2010/main" val="98656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TARGET stands for </a:t>
            </a:r>
            <a:r>
              <a:rPr lang="en-GB" sz="1200" b="1" kern="1200" dirty="0">
                <a:solidFill>
                  <a:schemeClr val="tx1"/>
                </a:solidFill>
                <a:effectLst/>
                <a:latin typeface="+mn-lt"/>
                <a:ea typeface="+mn-ea"/>
                <a:cs typeface="+mn-cs"/>
              </a:rPr>
              <a:t>Treat Antibiotics Responsibly, Guidance, Education and Tools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The TARGET Antibiotics Toolkit is a suite of resources aimed at primary care providers to support appropriate antibiotic prescribing.</a:t>
            </a:r>
          </a:p>
          <a:p>
            <a:r>
              <a:rPr lang="en-GB" sz="1200" kern="1200" dirty="0">
                <a:solidFill>
                  <a:schemeClr val="tx1"/>
                </a:solidFill>
                <a:effectLst/>
                <a:latin typeface="+mn-lt"/>
                <a:ea typeface="+mn-ea"/>
                <a:cs typeface="+mn-cs"/>
              </a:rPr>
              <a:t>NHS England are working collaboratively with UKHSA to roll out TARGET toolkit training to highlight and support antimicrobial stewardship, aligning with the objectives of the UK Antimicrobial Resistance National Action Plan.</a:t>
            </a:r>
          </a:p>
          <a:p>
            <a:r>
              <a:rPr lang="en-GB" sz="1200" kern="1200" dirty="0">
                <a:solidFill>
                  <a:schemeClr val="tx1"/>
                </a:solidFill>
                <a:effectLst/>
                <a:latin typeface="+mn-lt"/>
                <a:ea typeface="+mn-ea"/>
                <a:cs typeface="+mn-cs"/>
              </a:rPr>
              <a:t>The toolkit is hosted on the RCGP website and is freely available — you do not need to be an RCGP member to access the resources.</a:t>
            </a:r>
          </a:p>
          <a:p>
            <a:r>
              <a:rPr lang="en-GB" sz="1200" kern="1200" dirty="0">
                <a:solidFill>
                  <a:schemeClr val="tx1"/>
                </a:solidFill>
                <a:effectLst/>
                <a:latin typeface="+mn-lt"/>
                <a:ea typeface="+mn-ea"/>
                <a:cs typeface="+mn-cs"/>
              </a:rPr>
              <a:t>The toolkit has been available since 2009 and is regularly reviewed and updated in line with current NICE prescribing guidelines.</a:t>
            </a:r>
          </a:p>
          <a:p>
            <a:r>
              <a:rPr lang="en-GB" sz="1200" kern="1200" dirty="0">
                <a:solidFill>
                  <a:schemeClr val="tx1"/>
                </a:solidFill>
                <a:effectLst/>
                <a:latin typeface="+mn-lt"/>
                <a:ea typeface="+mn-ea"/>
                <a:cs typeface="+mn-cs"/>
              </a:rPr>
              <a:t>Previous evaluations have shown that when TARGET training is delivered alongside use of the resources, antibiotic prescribing in primary care can be reduced.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b="1" dirty="0"/>
              <a:t>References/links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30000" dirty="0">
                <a:effectLst/>
              </a:rPr>
              <a:t>1</a:t>
            </a:r>
            <a:r>
              <a:rPr lang="en-GB" sz="1200" dirty="0">
                <a:effectLst/>
              </a:rPr>
              <a:t> </a:t>
            </a:r>
            <a:r>
              <a:rPr lang="en-GB" sz="1200" dirty="0" err="1">
                <a:effectLst/>
              </a:rPr>
              <a:t>Cliodna</a:t>
            </a:r>
            <a:r>
              <a:rPr lang="en-GB" sz="1200" dirty="0">
                <a:effectLst/>
              </a:rPr>
              <a:t> McNulty, Meredith Hawking, Donna Lecky, Leah Jones, Rebecca Owens, André </a:t>
            </a:r>
            <a:r>
              <a:rPr lang="en-GB" sz="1200" dirty="0" err="1">
                <a:effectLst/>
              </a:rPr>
              <a:t>Charlett</a:t>
            </a:r>
            <a:r>
              <a:rPr lang="en-GB" sz="1200" dirty="0">
                <a:effectLst/>
              </a:rPr>
              <a:t>, Chris Butler, Philippa Moore, Nick Francis, Effects of primary care antimicrobial stewardship outreach on antibiotic use by general practice staff: pragmatic randomized controlled trial of the TARGET antibiotics workshop, </a:t>
            </a:r>
            <a:r>
              <a:rPr lang="en-GB" sz="1200" i="1" dirty="0">
                <a:effectLst/>
              </a:rPr>
              <a:t>Journal of Antimicrobial Chemotherapy</a:t>
            </a:r>
            <a:r>
              <a:rPr lang="en-GB" sz="1200" dirty="0">
                <a:effectLst/>
              </a:rPr>
              <a:t>, Volume 73, Issue 5, May 2018, Pages 1423–1432, </a:t>
            </a:r>
            <a:r>
              <a:rPr lang="en-GB" sz="1200" dirty="0">
                <a:effectLst/>
                <a:hlinkClick r:id="rId3"/>
              </a:rPr>
              <a:t>https://doi.org/10.1093/jac/dky004</a:t>
            </a: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4"/>
              </a:rPr>
              <a:t>UK 5-year action plan for antimicrobial resistance 2024 to 2029 - GOV.UK</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5"/>
              </a:rPr>
              <a:t>UK 5-year action plan for antimicrobial resistance 2019 to 2024 - GOV.UK (www.gov.uk)</a:t>
            </a: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6"/>
              </a:rPr>
              <a:t>Tackling antimicrobial resistance 2019 to 2024: addendum to the UK's 5-year national action plan - GOV.UK (www.gov.uk)</a:t>
            </a:r>
            <a:endParaRPr lang="en-GB" sz="1200" dirty="0">
              <a:effectLst/>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6</a:t>
            </a:fld>
            <a:endParaRPr lang="en-GB"/>
          </a:p>
        </p:txBody>
      </p:sp>
    </p:spTree>
    <p:extLst>
      <p:ext uri="{BB962C8B-B14F-4D97-AF65-F5344CB8AC3E}">
        <p14:creationId xmlns:p14="http://schemas.microsoft.com/office/powerpoint/2010/main" val="266310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a:solidFill>
                  <a:schemeClr val="tx1"/>
                </a:solidFill>
                <a:effectLst/>
                <a:latin typeface="+mn-lt"/>
                <a:ea typeface="+mn-ea"/>
                <a:cs typeface="+mn-cs"/>
              </a:rPr>
              <a:t>The toolkit is divided into ten sections.</a:t>
            </a:r>
          </a:p>
          <a:p>
            <a:r>
              <a:rPr lang="en-GB" sz="1200" kern="1200" dirty="0">
                <a:solidFill>
                  <a:schemeClr val="tx1"/>
                </a:solidFill>
                <a:effectLst/>
                <a:latin typeface="+mn-lt"/>
                <a:ea typeface="+mn-ea"/>
                <a:cs typeface="+mn-cs"/>
              </a:rPr>
              <a:t>Each section contains links to guidance, resources and supporting information. </a:t>
            </a:r>
          </a:p>
          <a:p>
            <a:r>
              <a:rPr lang="en-GB" sz="1200" kern="1200" dirty="0">
                <a:solidFill>
                  <a:schemeClr val="tx1"/>
                </a:solidFill>
                <a:effectLst/>
                <a:latin typeface="+mn-lt"/>
                <a:ea typeface="+mn-ea"/>
                <a:cs typeface="+mn-cs"/>
              </a:rPr>
              <a:t>There is also a specific section for </a:t>
            </a:r>
            <a:r>
              <a:rPr lang="en-GB" sz="1200" b="0" kern="1200" dirty="0">
                <a:solidFill>
                  <a:schemeClr val="tx1"/>
                </a:solidFill>
                <a:effectLst/>
                <a:latin typeface="+mn-lt"/>
                <a:ea typeface="+mn-ea"/>
                <a:cs typeface="+mn-cs"/>
              </a:rPr>
              <a:t>community pharmacy, </a:t>
            </a:r>
            <a:r>
              <a:rPr lang="en-GB" sz="1200" kern="1200" dirty="0">
                <a:solidFill>
                  <a:schemeClr val="tx1"/>
                </a:solidFill>
                <a:effectLst/>
                <a:latin typeface="+mn-lt"/>
                <a:ea typeface="+mn-ea"/>
                <a:cs typeface="+mn-cs"/>
              </a:rPr>
              <a:t>which supports pharmacists in providing consistent evidence-based messaging about antibiotic use, infection prevention, safety-netting and self-care advice.</a:t>
            </a:r>
          </a:p>
          <a:p>
            <a:r>
              <a:rPr lang="en-GB" sz="1200" kern="1200" dirty="0">
                <a:solidFill>
                  <a:schemeClr val="tx1"/>
                </a:solidFill>
                <a:effectLst/>
                <a:latin typeface="+mn-lt"/>
                <a:ea typeface="+mn-ea"/>
                <a:cs typeface="+mn-cs"/>
              </a:rPr>
              <a:t>Resources include: </a:t>
            </a:r>
          </a:p>
          <a:p>
            <a:r>
              <a:rPr lang="en-GB" sz="1200" kern="1200" dirty="0">
                <a:solidFill>
                  <a:schemeClr val="tx1"/>
                </a:solidFill>
                <a:effectLst/>
                <a:latin typeface="+mn-lt"/>
                <a:ea typeface="+mn-ea"/>
                <a:cs typeface="+mn-cs"/>
              </a:rPr>
              <a:t>• the community pharmacy infection flowchart</a:t>
            </a:r>
          </a:p>
          <a:p>
            <a:r>
              <a:rPr lang="en-GB" sz="1200" kern="1200" dirty="0">
                <a:solidFill>
                  <a:schemeClr val="tx1"/>
                </a:solidFill>
                <a:effectLst/>
                <a:latin typeface="+mn-lt"/>
                <a:ea typeface="+mn-ea"/>
                <a:cs typeface="+mn-cs"/>
              </a:rPr>
              <a:t>• the TARGET antibiotic checklist for patients collecting antibiotics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counselling checklist summarising advice from the BNF and electronic medicines compendium.</a:t>
            </a:r>
          </a:p>
          <a:p>
            <a:r>
              <a:rPr lang="en-GB" sz="1200" kern="1200" dirty="0">
                <a:solidFill>
                  <a:schemeClr val="tx1"/>
                </a:solidFill>
                <a:effectLst/>
                <a:latin typeface="+mn-lt"/>
                <a:ea typeface="+mn-ea"/>
                <a:cs typeface="+mn-cs"/>
              </a:rPr>
              <a:t>These tools help pharmacy teams support patients when screening antibiotic prescriptions and providing counselling. The website also hosts a range of short training webinars and supporting materials, which can be used by pharmacy teams and other primary care clinicians to support learning and implementation of antimicrobial stewardship.</a:t>
            </a:r>
          </a:p>
          <a:p>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7</a:t>
            </a:fld>
            <a:endParaRPr lang="en-GB"/>
          </a:p>
        </p:txBody>
      </p:sp>
    </p:spTree>
    <p:extLst>
      <p:ext uri="{BB962C8B-B14F-4D97-AF65-F5344CB8AC3E}">
        <p14:creationId xmlns:p14="http://schemas.microsoft.com/office/powerpoint/2010/main" val="272251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TARGET resources have been developed using behavioural science models such as </a:t>
            </a:r>
            <a:r>
              <a:rPr lang="en-GB" sz="1200" b="1" kern="1200" dirty="0">
                <a:solidFill>
                  <a:schemeClr val="tx1"/>
                </a:solidFill>
                <a:effectLst/>
                <a:latin typeface="+mn-lt"/>
                <a:ea typeface="+mn-ea"/>
                <a:cs typeface="+mn-cs"/>
              </a:rPr>
              <a:t>COM-B — capability, opportunity and motivation leading to behaviour</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shows that if we want to improve antibiotic supply, we need to address these behavioural drivers — knowledge, confidence, opportunity and patient expectations.</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b="1" dirty="0"/>
              <a:t>References/links</a:t>
            </a:r>
          </a:p>
          <a:p>
            <a:pPr marL="171450" indent="-171450">
              <a:buFont typeface="Arial" panose="020B0604020202020204" pitchFamily="34" charset="0"/>
              <a:buChar char="•"/>
            </a:pPr>
            <a:r>
              <a:rPr lang="en-GB" dirty="0"/>
              <a:t>TARGET Antibiotic Toolkit - </a:t>
            </a:r>
            <a:r>
              <a:rPr lang="en-GB" dirty="0">
                <a:hlinkClick r:id="rId3"/>
              </a:rPr>
              <a:t>Course: TARGET antibiotics toolkit hub (rcgp.org.uk)</a:t>
            </a:r>
            <a:endParaRPr lang="en-GB" dirty="0"/>
          </a:p>
          <a:p>
            <a:pPr marL="171450" indent="-171450">
              <a:buFont typeface="Arial" panose="020B0604020202020204" pitchFamily="34" charset="0"/>
              <a:buChar char="•"/>
            </a:pPr>
            <a:r>
              <a:rPr lang="en-GB" dirty="0"/>
              <a:t>Theory of Planned Behaviour -  </a:t>
            </a:r>
          </a:p>
          <a:p>
            <a:pPr marL="171450" indent="-171450">
              <a:buFont typeface="Arial" panose="020B0604020202020204" pitchFamily="34" charset="0"/>
              <a:buChar char="•"/>
            </a:pPr>
            <a:r>
              <a:rPr lang="en-GB" dirty="0"/>
              <a:t>COM-B - </a:t>
            </a:r>
          </a:p>
          <a:p>
            <a:endParaRPr lang="en-GB" b="1" dirty="0"/>
          </a:p>
        </p:txBody>
      </p:sp>
      <p:sp>
        <p:nvSpPr>
          <p:cNvPr id="4" name="Slide Number Placeholder 3"/>
          <p:cNvSpPr>
            <a:spLocks noGrp="1"/>
          </p:cNvSpPr>
          <p:nvPr>
            <p:ph type="sldNum" sz="quarter" idx="5"/>
          </p:nvPr>
        </p:nvSpPr>
        <p:spPr/>
        <p:txBody>
          <a:bodyPr/>
          <a:lstStyle/>
          <a:p>
            <a:fld id="{83B1E996-E973-4AA4-858F-A96EEB1CC84A}" type="slidenum">
              <a:rPr lang="en-GB" smtClean="0"/>
              <a:t>8</a:t>
            </a:fld>
            <a:endParaRPr lang="en-GB"/>
          </a:p>
        </p:txBody>
      </p:sp>
    </p:spTree>
    <p:extLst>
      <p:ext uri="{BB962C8B-B14F-4D97-AF65-F5344CB8AC3E}">
        <p14:creationId xmlns:p14="http://schemas.microsoft.com/office/powerpoint/2010/main" val="48808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BD9C4-76AF-B8EC-0FD9-325D2903B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D1F20-7EBE-157B-6F7E-FD46E23D323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69BE743-97BF-D05F-9F92-EB6352CF4C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600" b="1" dirty="0"/>
          </a:p>
        </p:txBody>
      </p:sp>
      <p:sp>
        <p:nvSpPr>
          <p:cNvPr id="4" name="Slide Number Placeholder 3">
            <a:extLst>
              <a:ext uri="{FF2B5EF4-FFF2-40B4-BE49-F238E27FC236}">
                <a16:creationId xmlns:a16="http://schemas.microsoft.com/office/drawing/2014/main" id="{C1B245A0-3BBB-CAB6-86BE-5FE0D0EEC3C9}"/>
              </a:ext>
            </a:extLst>
          </p:cNvPr>
          <p:cNvSpPr>
            <a:spLocks noGrp="1"/>
          </p:cNvSpPr>
          <p:nvPr>
            <p:ph type="sldNum" sz="quarter" idx="5"/>
          </p:nvPr>
        </p:nvSpPr>
        <p:spPr/>
        <p:txBody>
          <a:bodyPr/>
          <a:lstStyle/>
          <a:p>
            <a:fld id="{83B1E996-E973-4AA4-858F-A96EEB1CC84A}" type="slidenum">
              <a:rPr lang="en-GB" smtClean="0"/>
              <a:t>9</a:t>
            </a:fld>
            <a:endParaRPr lang="en-GB"/>
          </a:p>
        </p:txBody>
      </p:sp>
    </p:spTree>
    <p:extLst>
      <p:ext uri="{BB962C8B-B14F-4D97-AF65-F5344CB8AC3E}">
        <p14:creationId xmlns:p14="http://schemas.microsoft.com/office/powerpoint/2010/main" val="108508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lang="en-US" sz="6700" b="1" kern="1200" dirty="0">
                <a:solidFill>
                  <a:srgbClr val="AD0016"/>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568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FF7C7C-9730-5B51-C439-8B72BC4FE230}"/>
              </a:ext>
            </a:extLst>
          </p:cNvPr>
          <p:cNvPicPr>
            <a:picLocks noChangeAspect="1"/>
          </p:cNvPicPr>
          <p:nvPr userDrawn="1"/>
        </p:nvPicPr>
        <p:blipFill>
          <a:blip r:embed="rId2"/>
          <a:stretch>
            <a:fillRect/>
          </a:stretch>
        </p:blipFill>
        <p:spPr>
          <a:xfrm>
            <a:off x="-1" y="336382"/>
            <a:ext cx="2388005" cy="1937208"/>
          </a:xfrm>
          <a:prstGeom prst="rect">
            <a:avLst/>
          </a:prstGeom>
        </p:spPr>
      </p:pic>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spTree>
    <p:extLst>
      <p:ext uri="{BB962C8B-B14F-4D97-AF65-F5344CB8AC3E}">
        <p14:creationId xmlns:p14="http://schemas.microsoft.com/office/powerpoint/2010/main" val="356012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CE507-EB06-B69E-8064-9C6DDB5358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05" y="365125"/>
            <a:ext cx="2345199" cy="1908465"/>
          </a:xfrm>
          <a:prstGeom prst="rect">
            <a:avLst/>
          </a:prstGeom>
        </p:spPr>
      </p:pic>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spTree>
    <p:extLst>
      <p:ext uri="{BB962C8B-B14F-4D97-AF65-F5344CB8AC3E}">
        <p14:creationId xmlns:p14="http://schemas.microsoft.com/office/powerpoint/2010/main" val="348385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C9B1C-8D17-74CB-B368-45DE8624F986}"/>
              </a:ext>
            </a:extLst>
          </p:cNvPr>
          <p:cNvPicPr>
            <a:picLocks noChangeAspect="1"/>
          </p:cNvPicPr>
          <p:nvPr userDrawn="1"/>
        </p:nvPicPr>
        <p:blipFill>
          <a:blip r:embed="rId2"/>
          <a:stretch>
            <a:fillRect/>
          </a:stretch>
        </p:blipFill>
        <p:spPr>
          <a:xfrm>
            <a:off x="0" y="365125"/>
            <a:ext cx="2388004" cy="1968736"/>
          </a:xfrm>
          <a:prstGeom prst="rect">
            <a:avLst/>
          </a:prstGeom>
        </p:spPr>
      </p:pic>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spTree>
    <p:extLst>
      <p:ext uri="{BB962C8B-B14F-4D97-AF65-F5344CB8AC3E}">
        <p14:creationId xmlns:p14="http://schemas.microsoft.com/office/powerpoint/2010/main" val="38214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121657-48BF-C6B1-2266-777AC5ACC6D8}"/>
              </a:ext>
            </a:extLst>
          </p:cNvPr>
          <p:cNvPicPr>
            <a:picLocks noChangeAspect="1"/>
          </p:cNvPicPr>
          <p:nvPr userDrawn="1"/>
        </p:nvPicPr>
        <p:blipFill>
          <a:blip r:embed="rId2"/>
          <a:stretch>
            <a:fillRect/>
          </a:stretch>
        </p:blipFill>
        <p:spPr>
          <a:xfrm>
            <a:off x="7661" y="365125"/>
            <a:ext cx="2425432" cy="1968736"/>
          </a:xfrm>
          <a:prstGeom prst="rect">
            <a:avLst/>
          </a:prstGeom>
        </p:spPr>
      </p:pic>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spTree>
    <p:extLst>
      <p:ext uri="{BB962C8B-B14F-4D97-AF65-F5344CB8AC3E}">
        <p14:creationId xmlns:p14="http://schemas.microsoft.com/office/powerpoint/2010/main" val="60912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6336" y="365127"/>
            <a:ext cx="9427464"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solidFill>
                  <a:srgbClr val="FFFFFF"/>
                </a:solidFill>
              </a:defRPr>
            </a:lvl1pPr>
          </a:lstStyle>
          <a:p>
            <a:fld id="{5F52EA6E-ACBD-4C1F-87E9-01989FD6CD68}" type="datetimeFigureOut">
              <a:rPr lang="en-GB" smtClean="0"/>
              <a:pPr/>
              <a:t>24/03/2026</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229399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734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0514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2C7439-29D5-017B-D625-BE114BF394F5}"/>
              </a:ext>
            </a:extLst>
          </p:cNvPr>
          <p:cNvSpPr>
            <a:spLocks noGrp="1"/>
          </p:cNvSpPr>
          <p:nvPr>
            <p:ph type="title"/>
          </p:nvPr>
        </p:nvSpPr>
        <p:spPr>
          <a:xfrm>
            <a:off x="1640114" y="365125"/>
            <a:ext cx="9713686"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78878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74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B09649C9-F754-13E3-47CF-53073A2F472C}"/>
              </a:ext>
            </a:extLst>
          </p:cNvPr>
          <p:cNvPicPr>
            <a:picLocks noChangeAspect="1"/>
          </p:cNvPicPr>
          <p:nvPr userDrawn="1"/>
        </p:nvPicPr>
        <p:blipFill>
          <a:blip r:embed="rId2"/>
          <a:stretch>
            <a:fillRect/>
          </a:stretch>
        </p:blipFill>
        <p:spPr>
          <a:xfrm>
            <a:off x="0" y="338630"/>
            <a:ext cx="2388006" cy="1947143"/>
          </a:xfrm>
          <a:prstGeom prst="rect">
            <a:avLst/>
          </a:prstGeom>
        </p:spPr>
      </p:pic>
    </p:spTree>
    <p:extLst>
      <p:ext uri="{BB962C8B-B14F-4D97-AF65-F5344CB8AC3E}">
        <p14:creationId xmlns:p14="http://schemas.microsoft.com/office/powerpoint/2010/main" val="383707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4CB009D0-E537-D2F8-D49B-25BE396D202A}"/>
              </a:ext>
            </a:extLst>
          </p:cNvPr>
          <p:cNvPicPr>
            <a:picLocks noChangeAspect="1"/>
          </p:cNvPicPr>
          <p:nvPr userDrawn="1"/>
        </p:nvPicPr>
        <p:blipFill>
          <a:blip r:embed="rId2"/>
          <a:stretch>
            <a:fillRect/>
          </a:stretch>
        </p:blipFill>
        <p:spPr>
          <a:xfrm>
            <a:off x="0" y="336382"/>
            <a:ext cx="2388006" cy="1949392"/>
          </a:xfrm>
          <a:prstGeom prst="rect">
            <a:avLst/>
          </a:prstGeom>
        </p:spPr>
      </p:pic>
    </p:spTree>
    <p:extLst>
      <p:ext uri="{BB962C8B-B14F-4D97-AF65-F5344CB8AC3E}">
        <p14:creationId xmlns:p14="http://schemas.microsoft.com/office/powerpoint/2010/main" val="84310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90B71-6142-E87C-CA38-EC1718D3E071}"/>
              </a:ext>
            </a:extLst>
          </p:cNvPr>
          <p:cNvPicPr>
            <a:picLocks noChangeAspect="1"/>
          </p:cNvPicPr>
          <p:nvPr userDrawn="1"/>
        </p:nvPicPr>
        <p:blipFill>
          <a:blip r:embed="rId2"/>
          <a:stretch>
            <a:fillRect/>
          </a:stretch>
        </p:blipFill>
        <p:spPr>
          <a:xfrm>
            <a:off x="0" y="336382"/>
            <a:ext cx="2388006" cy="1950508"/>
          </a:xfrm>
          <a:prstGeom prst="rect">
            <a:avLst/>
          </a:prstGeom>
        </p:spPr>
      </p:pic>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pic>
        <p:nvPicPr>
          <p:cNvPr id="5" name="Picture 4">
            <a:extLst>
              <a:ext uri="{FF2B5EF4-FFF2-40B4-BE49-F238E27FC236}">
                <a16:creationId xmlns:a16="http://schemas.microsoft.com/office/drawing/2014/main" id="{4613839D-15BE-5953-DC0A-32A72E8B869D}"/>
              </a:ext>
            </a:extLst>
          </p:cNvPr>
          <p:cNvPicPr>
            <a:picLocks noChangeAspect="1"/>
          </p:cNvPicPr>
          <p:nvPr userDrawn="1"/>
        </p:nvPicPr>
        <p:blipFill>
          <a:blip r:embed="rId3"/>
          <a:stretch>
            <a:fillRect/>
          </a:stretch>
        </p:blipFill>
        <p:spPr>
          <a:xfrm>
            <a:off x="-1" y="2285773"/>
            <a:ext cx="2388005" cy="1972701"/>
          </a:xfrm>
          <a:prstGeom prst="rect">
            <a:avLst/>
          </a:prstGeom>
        </p:spPr>
      </p:pic>
    </p:spTree>
    <p:extLst>
      <p:ext uri="{BB962C8B-B14F-4D97-AF65-F5344CB8AC3E}">
        <p14:creationId xmlns:p14="http://schemas.microsoft.com/office/powerpoint/2010/main" val="347536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A2D7BE-9C3E-A7C7-E422-FEC14221C92F}"/>
              </a:ext>
            </a:extLst>
          </p:cNvPr>
          <p:cNvPicPr>
            <a:picLocks noChangeAspect="1"/>
          </p:cNvPicPr>
          <p:nvPr userDrawn="1"/>
        </p:nvPicPr>
        <p:blipFill>
          <a:blip r:embed="rId2"/>
          <a:stretch>
            <a:fillRect/>
          </a:stretch>
        </p:blipFill>
        <p:spPr>
          <a:xfrm>
            <a:off x="-1" y="365125"/>
            <a:ext cx="2422033" cy="1921765"/>
          </a:xfrm>
          <a:prstGeom prst="rect">
            <a:avLst/>
          </a:prstGeom>
        </p:spPr>
      </p:pic>
      <p:sp>
        <p:nvSpPr>
          <p:cNvPr id="2" name="Title 1">
            <a:extLst>
              <a:ext uri="{FF2B5EF4-FFF2-40B4-BE49-F238E27FC236}">
                <a16:creationId xmlns:a16="http://schemas.microsoft.com/office/drawing/2014/main" id="{78EB32DC-B22D-5CE4-FBBB-323501AABB9A}"/>
              </a:ext>
            </a:extLst>
          </p:cNvPr>
          <p:cNvSpPr>
            <a:spLocks noGrp="1"/>
          </p:cNvSpPr>
          <p:nvPr>
            <p:ph type="title"/>
          </p:nvPr>
        </p:nvSpPr>
        <p:spPr>
          <a:xfrm>
            <a:off x="2685142" y="365125"/>
            <a:ext cx="8668657" cy="1325563"/>
          </a:xfrm>
        </p:spPr>
        <p:txBody>
          <a:bodyPr/>
          <a:lstStyle/>
          <a:p>
            <a:r>
              <a:rPr lang="en-US"/>
              <a:t>Click to edit Master title style</a:t>
            </a:r>
            <a:endParaRPr lang="en-GB"/>
          </a:p>
        </p:txBody>
      </p:sp>
    </p:spTree>
    <p:extLst>
      <p:ext uri="{BB962C8B-B14F-4D97-AF65-F5344CB8AC3E}">
        <p14:creationId xmlns:p14="http://schemas.microsoft.com/office/powerpoint/2010/main" val="16622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2133600" y="365125"/>
            <a:ext cx="9220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152400" y="6356349"/>
            <a:ext cx="41148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9296400" y="6356349"/>
            <a:ext cx="27432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mtClean="0"/>
              <a:pPr algn="r"/>
              <a:t>‹#›</a:t>
            </a:fld>
            <a:endParaRPr lang="en-GB" dirty="0"/>
          </a:p>
        </p:txBody>
      </p:sp>
    </p:spTree>
    <p:extLst>
      <p:ext uri="{BB962C8B-B14F-4D97-AF65-F5344CB8AC3E}">
        <p14:creationId xmlns:p14="http://schemas.microsoft.com/office/powerpoint/2010/main" val="478304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hf hdr="0" dt="0"/>
  <p:txStyles>
    <p:titleStyle>
      <a:lvl1pPr algn="l" defTabSz="914400" rtl="0" eaLnBrk="1" latinLnBrk="0" hangingPunct="1">
        <a:lnSpc>
          <a:spcPct val="90000"/>
        </a:lnSpc>
        <a:spcBef>
          <a:spcPct val="0"/>
        </a:spcBef>
        <a:buNone/>
        <a:defRPr lang="en-US" sz="32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7.png"/><Relationship Id="rId7" Type="http://schemas.openxmlformats.org/officeDocument/2006/relationships/diagramQuickStyle" Target="../diagrams/quickStyle3.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bit.ly/TARGETtraining" TargetMode="External"/><Relationship Id="rId9" Type="http://schemas.microsoft.com/office/2007/relationships/diagramDrawing" Target="../diagrams/drawing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D54F-C9DF-4620-8714-0BDADE58279A}"/>
              </a:ext>
            </a:extLst>
          </p:cNvPr>
          <p:cNvSpPr>
            <a:spLocks noGrp="1"/>
          </p:cNvSpPr>
          <p:nvPr>
            <p:ph type="ctrTitle"/>
          </p:nvPr>
        </p:nvSpPr>
        <p:spPr>
          <a:xfrm>
            <a:off x="2209800" y="2235200"/>
            <a:ext cx="7772400" cy="2387600"/>
          </a:xfrm>
        </p:spPr>
        <p:txBody>
          <a:bodyPr anchor="ctr">
            <a:normAutofit/>
          </a:bodyPr>
          <a:lstStyle/>
          <a:p>
            <a:r>
              <a:rPr lang="en-GB" sz="6700" dirty="0"/>
              <a:t>National roll out of the TARGET Toolkit </a:t>
            </a:r>
            <a:br>
              <a:rPr lang="en-GB" dirty="0"/>
            </a:br>
            <a:r>
              <a:rPr lang="en-GB" sz="3200" dirty="0"/>
              <a:t>Community Pharmacy West Yorkshire </a:t>
            </a:r>
            <a:endParaRPr lang="en-GB" dirty="0"/>
          </a:p>
        </p:txBody>
      </p:sp>
      <p:pic>
        <p:nvPicPr>
          <p:cNvPr id="4" name="Picture 1">
            <a:extLst>
              <a:ext uri="{FF2B5EF4-FFF2-40B4-BE49-F238E27FC236}">
                <a16:creationId xmlns:a16="http://schemas.microsoft.com/office/drawing/2014/main" id="{2D34FC00-A2FF-4341-A251-DBCE54C337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4246" y="501650"/>
            <a:ext cx="1765622" cy="55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86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E38B34F-A908-4670-981D-050C5C80004A}"/>
              </a:ext>
            </a:extLst>
          </p:cNvPr>
          <p:cNvSpPr txBox="1">
            <a:spLocks noGrp="1"/>
          </p:cNvSpPr>
          <p:nvPr>
            <p:ph type="title" idx="4294967295"/>
          </p:nvPr>
        </p:nvSpPr>
        <p:spPr bwMode="auto">
          <a:xfrm>
            <a:off x="2493394" y="452801"/>
            <a:ext cx="6987271" cy="1008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lgn="ctr" defTabSz="457200" eaLnBrk="1" hangingPunct="1">
              <a:lnSpc>
                <a:spcPct val="100000"/>
              </a:lnSpc>
              <a:spcBef>
                <a:spcPts val="1200"/>
              </a:spcBef>
              <a:buNone/>
              <a:defRPr/>
            </a:pPr>
            <a:r>
              <a:rPr lang="en-GB" altLang="en-US" kern="0" dirty="0">
                <a:solidFill>
                  <a:schemeClr val="bg1"/>
                </a:solidFill>
                <a:latin typeface="Arial"/>
              </a:rPr>
              <a:t>Deaths attributable to AMR each year</a:t>
            </a:r>
          </a:p>
        </p:txBody>
      </p:sp>
      <p:sp>
        <p:nvSpPr>
          <p:cNvPr id="3" name="TextBox 2">
            <a:extLst>
              <a:ext uri="{FF2B5EF4-FFF2-40B4-BE49-F238E27FC236}">
                <a16:creationId xmlns:a16="http://schemas.microsoft.com/office/drawing/2014/main" id="{D2093BA6-53ED-46B1-A529-FF54D8B953F8}"/>
              </a:ext>
            </a:extLst>
          </p:cNvPr>
          <p:cNvSpPr txBox="1"/>
          <p:nvPr/>
        </p:nvSpPr>
        <p:spPr>
          <a:xfrm>
            <a:off x="4345259" y="557562"/>
            <a:ext cx="4248614" cy="769441"/>
          </a:xfrm>
          <a:prstGeom prst="rect">
            <a:avLst/>
          </a:prstGeom>
          <a:noFill/>
        </p:spPr>
        <p:txBody>
          <a:bodyPr wrap="square" rtlCol="0">
            <a:spAutoFit/>
          </a:bodyPr>
          <a:lstStyle/>
          <a:p>
            <a:r>
              <a:rPr lang="en-GB" sz="4400" b="1" dirty="0">
                <a:solidFill>
                  <a:srgbClr val="AF1E2C"/>
                </a:solidFill>
                <a:latin typeface="Arial" panose="020B0604020202020204" pitchFamily="34" charset="0"/>
                <a:cs typeface="Arial" panose="020B0604020202020204" pitchFamily="34" charset="0"/>
              </a:rPr>
              <a:t>Context</a:t>
            </a:r>
            <a:endParaRPr lang="en-GB" b="1" dirty="0">
              <a:solidFill>
                <a:srgbClr val="AF1E2C"/>
              </a:solidFill>
              <a:latin typeface="Arial" panose="020B0604020202020204" pitchFamily="34" charset="0"/>
              <a:cs typeface="Arial" panose="020B0604020202020204" pitchFamily="34" charset="0"/>
            </a:endParaRPr>
          </a:p>
        </p:txBody>
      </p:sp>
      <p:grpSp>
        <p:nvGrpSpPr>
          <p:cNvPr id="10" name="Group 9" descr="Graphic showing the global mortality of AMR now (700,000) and in 2050 (10 million) compared with other diseases">
            <a:extLst>
              <a:ext uri="{FF2B5EF4-FFF2-40B4-BE49-F238E27FC236}">
                <a16:creationId xmlns:a16="http://schemas.microsoft.com/office/drawing/2014/main" id="{2E23F151-514E-4D2C-9408-11EC08447D45}"/>
              </a:ext>
            </a:extLst>
          </p:cNvPr>
          <p:cNvGrpSpPr/>
          <p:nvPr/>
        </p:nvGrpSpPr>
        <p:grpSpPr>
          <a:xfrm>
            <a:off x="1541168" y="1563186"/>
            <a:ext cx="6601524" cy="4727165"/>
            <a:chOff x="-17319" y="1452323"/>
            <a:chExt cx="7220614" cy="5296352"/>
          </a:xfrm>
        </p:grpSpPr>
        <p:pic>
          <p:nvPicPr>
            <p:cNvPr id="11" name="Picture 10">
              <a:extLst>
                <a:ext uri="{FF2B5EF4-FFF2-40B4-BE49-F238E27FC236}">
                  <a16:creationId xmlns:a16="http://schemas.microsoft.com/office/drawing/2014/main" id="{A804EACC-0CB5-4640-A4B1-5B943396A07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452323"/>
              <a:ext cx="6372200" cy="5179713"/>
            </a:xfrm>
            <a:prstGeom prst="rect">
              <a:avLst/>
            </a:prstGeom>
          </p:spPr>
        </p:pic>
        <p:sp>
          <p:nvSpPr>
            <p:cNvPr id="12" name="TextBox 11">
              <a:extLst>
                <a:ext uri="{FF2B5EF4-FFF2-40B4-BE49-F238E27FC236}">
                  <a16:creationId xmlns:a16="http://schemas.microsoft.com/office/drawing/2014/main" id="{89504538-436D-4712-B312-D5665F375B09}"/>
                </a:ext>
              </a:extLst>
            </p:cNvPr>
            <p:cNvSpPr txBox="1"/>
            <p:nvPr/>
          </p:nvSpPr>
          <p:spPr>
            <a:xfrm>
              <a:off x="599858" y="1988840"/>
              <a:ext cx="1074644"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Tetanus</a:t>
              </a:r>
            </a:p>
            <a:p>
              <a:pPr algn="r"/>
              <a:r>
                <a:rPr lang="en-GB" sz="1600" b="1" dirty="0">
                  <a:latin typeface="Bahnschrift SemiBold SemiConden" panose="020B0502040204020203" pitchFamily="34" charset="0"/>
                </a:rPr>
                <a:t>60,000</a:t>
              </a:r>
            </a:p>
          </p:txBody>
        </p:sp>
        <p:sp>
          <p:nvSpPr>
            <p:cNvPr id="13" name="Rectangle 12">
              <a:extLst>
                <a:ext uri="{FF2B5EF4-FFF2-40B4-BE49-F238E27FC236}">
                  <a16:creationId xmlns:a16="http://schemas.microsoft.com/office/drawing/2014/main" id="{B8B5BD05-9951-4F98-8145-BC573906ECFE}"/>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a:extLst>
                <a:ext uri="{FF2B5EF4-FFF2-40B4-BE49-F238E27FC236}">
                  <a16:creationId xmlns:a16="http://schemas.microsoft.com/office/drawing/2014/main" id="{2F308E73-C8CF-4811-909A-E5613C68BC75}"/>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426A7188-4818-4884-B86C-002286DC5E38}"/>
                </a:ext>
              </a:extLst>
            </p:cNvPr>
            <p:cNvSpPr txBox="1"/>
            <p:nvPr/>
          </p:nvSpPr>
          <p:spPr>
            <a:xfrm>
              <a:off x="-17319" y="2973329"/>
              <a:ext cx="1389716" cy="943414"/>
            </a:xfrm>
            <a:prstGeom prst="rect">
              <a:avLst/>
            </a:prstGeom>
            <a:noFill/>
          </p:spPr>
          <p:txBody>
            <a:bodyPr wrap="square" rtlCol="0">
              <a:spAutoFit/>
            </a:bodyPr>
            <a:lstStyle/>
            <a:p>
              <a:pPr algn="r"/>
              <a:r>
                <a:rPr lang="en-GB" sz="1600" b="1" dirty="0">
                  <a:latin typeface="Bahnschrift SemiBold SemiConden" panose="020B0502040204020203" pitchFamily="34" charset="0"/>
                </a:rPr>
                <a:t>Road traffic accidents</a:t>
              </a:r>
            </a:p>
            <a:p>
              <a:pPr algn="r"/>
              <a:r>
                <a:rPr lang="en-GB" sz="1600" b="1" dirty="0">
                  <a:latin typeface="Bahnschrift SemiBold SemiConden" panose="020B0502040204020203" pitchFamily="34" charset="0"/>
                </a:rPr>
                <a:t>1.2 million</a:t>
              </a:r>
            </a:p>
          </p:txBody>
        </p:sp>
        <p:sp>
          <p:nvSpPr>
            <p:cNvPr id="16" name="TextBox 15">
              <a:extLst>
                <a:ext uri="{FF2B5EF4-FFF2-40B4-BE49-F238E27FC236}">
                  <a16:creationId xmlns:a16="http://schemas.microsoft.com/office/drawing/2014/main" id="{5858BD2F-72FC-4591-A2C6-F33C0E32AF74}"/>
                </a:ext>
              </a:extLst>
            </p:cNvPr>
            <p:cNvSpPr txBox="1"/>
            <p:nvPr/>
          </p:nvSpPr>
          <p:spPr>
            <a:xfrm>
              <a:off x="48690" y="4913479"/>
              <a:ext cx="1066928"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Measles</a:t>
              </a:r>
            </a:p>
            <a:p>
              <a:pPr algn="r"/>
              <a:r>
                <a:rPr lang="en-GB" sz="1600" b="1" dirty="0">
                  <a:latin typeface="Bahnschrift SemiBold SemiConden" panose="020B0502040204020203" pitchFamily="34" charset="0"/>
                </a:rPr>
                <a:t>130,000</a:t>
              </a:r>
            </a:p>
          </p:txBody>
        </p:sp>
        <p:sp>
          <p:nvSpPr>
            <p:cNvPr id="17" name="TextBox 16">
              <a:extLst>
                <a:ext uri="{FF2B5EF4-FFF2-40B4-BE49-F238E27FC236}">
                  <a16:creationId xmlns:a16="http://schemas.microsoft.com/office/drawing/2014/main" id="{D7A66B7D-53BC-4CDA-A4AE-4C4413C7F590}"/>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Diarrhoeal disease</a:t>
              </a:r>
            </a:p>
            <a:p>
              <a:pPr algn="r"/>
              <a:r>
                <a:rPr lang="en-GB" sz="1600" b="1" dirty="0">
                  <a:latin typeface="Bahnschrift SemiBold SemiConden" panose="020B0502040204020203" pitchFamily="34" charset="0"/>
                </a:rPr>
                <a:t>1.4 million</a:t>
              </a:r>
            </a:p>
          </p:txBody>
        </p:sp>
        <p:sp>
          <p:nvSpPr>
            <p:cNvPr id="18" name="TextBox 17">
              <a:extLst>
                <a:ext uri="{FF2B5EF4-FFF2-40B4-BE49-F238E27FC236}">
                  <a16:creationId xmlns:a16="http://schemas.microsoft.com/office/drawing/2014/main" id="{4A433074-A186-45F6-B64E-107C15630928}"/>
                </a:ext>
              </a:extLst>
            </p:cNvPr>
            <p:cNvSpPr txBox="1"/>
            <p:nvPr/>
          </p:nvSpPr>
          <p:spPr>
            <a:xfrm>
              <a:off x="5436096" y="3164224"/>
              <a:ext cx="1242562"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Cancer </a:t>
              </a:r>
            </a:p>
            <a:p>
              <a:r>
                <a:rPr lang="en-GB" sz="1600" b="1" dirty="0">
                  <a:latin typeface="Bahnschrift SemiBold SemiConden" panose="020B0502040204020203" pitchFamily="34" charset="0"/>
                </a:rPr>
                <a:t>8.2 million</a:t>
              </a:r>
            </a:p>
          </p:txBody>
        </p:sp>
        <p:sp>
          <p:nvSpPr>
            <p:cNvPr id="19" name="TextBox 18">
              <a:extLst>
                <a:ext uri="{FF2B5EF4-FFF2-40B4-BE49-F238E27FC236}">
                  <a16:creationId xmlns:a16="http://schemas.microsoft.com/office/drawing/2014/main" id="{04E85212-16C3-4000-88A3-4B604CA05FA6}"/>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Cholera</a:t>
              </a:r>
            </a:p>
            <a:p>
              <a:r>
                <a:rPr lang="en-GB" sz="1600" b="1" dirty="0">
                  <a:latin typeface="Bahnschrift SemiBold SemiConden" panose="020B0502040204020203" pitchFamily="34" charset="0"/>
                </a:rPr>
                <a:t>100,00 – 120,000</a:t>
              </a:r>
            </a:p>
            <a:p>
              <a:endParaRPr lang="en-GB" sz="1600" b="1" dirty="0">
                <a:latin typeface="Bahnschrift SemiBold SemiConden" panose="020B0502040204020203" pitchFamily="34" charset="0"/>
              </a:endParaRPr>
            </a:p>
          </p:txBody>
        </p:sp>
        <p:sp>
          <p:nvSpPr>
            <p:cNvPr id="20" name="TextBox 19">
              <a:extLst>
                <a:ext uri="{FF2B5EF4-FFF2-40B4-BE49-F238E27FC236}">
                  <a16:creationId xmlns:a16="http://schemas.microsoft.com/office/drawing/2014/main" id="{3ACB9401-A1E7-4DB0-A79B-241C0BF9ACD4}"/>
                </a:ext>
              </a:extLst>
            </p:cNvPr>
            <p:cNvSpPr txBox="1"/>
            <p:nvPr/>
          </p:nvSpPr>
          <p:spPr>
            <a:xfrm>
              <a:off x="4644008" y="5951775"/>
              <a:ext cx="1872208"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Diabetes</a:t>
              </a:r>
            </a:p>
            <a:p>
              <a:r>
                <a:rPr lang="en-GB" sz="1600" b="1" dirty="0">
                  <a:latin typeface="Bahnschrift SemiBold SemiConden" panose="020B0502040204020203" pitchFamily="34" charset="0"/>
                </a:rPr>
                <a:t>1.5 million</a:t>
              </a:r>
            </a:p>
          </p:txBody>
        </p:sp>
        <p:sp>
          <p:nvSpPr>
            <p:cNvPr id="21" name="TextBox 20">
              <a:extLst>
                <a:ext uri="{FF2B5EF4-FFF2-40B4-BE49-F238E27FC236}">
                  <a16:creationId xmlns:a16="http://schemas.microsoft.com/office/drawing/2014/main" id="{49A4D7DF-DA06-478D-8941-A1C04413F695}"/>
                </a:ext>
              </a:extLst>
            </p:cNvPr>
            <p:cNvSpPr txBox="1"/>
            <p:nvPr/>
          </p:nvSpPr>
          <p:spPr>
            <a:xfrm>
              <a:off x="4764378" y="1509867"/>
              <a:ext cx="1895854"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AMR in 2050</a:t>
              </a:r>
            </a:p>
            <a:p>
              <a:r>
                <a:rPr lang="en-GB" sz="1600" b="1" dirty="0">
                  <a:latin typeface="Bahnschrift SemiBold SemiConden" panose="020B0502040204020203" pitchFamily="34" charset="0"/>
                </a:rPr>
                <a:t>10 million</a:t>
              </a:r>
            </a:p>
          </p:txBody>
        </p:sp>
        <p:sp>
          <p:nvSpPr>
            <p:cNvPr id="22" name="Oval 21">
              <a:extLst>
                <a:ext uri="{FF2B5EF4-FFF2-40B4-BE49-F238E27FC236}">
                  <a16:creationId xmlns:a16="http://schemas.microsoft.com/office/drawing/2014/main" id="{67DE478D-CDD9-40A0-9F98-B0EED36FD40F}"/>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TextBox 22">
              <a:extLst>
                <a:ext uri="{FF2B5EF4-FFF2-40B4-BE49-F238E27FC236}">
                  <a16:creationId xmlns:a16="http://schemas.microsoft.com/office/drawing/2014/main" id="{D76E6AC7-A784-4AE4-81CB-7E9D9C359062}"/>
                </a:ext>
              </a:extLst>
            </p:cNvPr>
            <p:cNvSpPr txBox="1"/>
            <p:nvPr/>
          </p:nvSpPr>
          <p:spPr>
            <a:xfrm>
              <a:off x="2708884" y="3816648"/>
              <a:ext cx="1407978" cy="1206923"/>
            </a:xfrm>
            <a:prstGeom prst="rect">
              <a:avLst/>
            </a:prstGeom>
            <a:noFill/>
          </p:spPr>
          <p:txBody>
            <a:bodyPr wrap="square" rtlCol="0">
              <a:spAutoFit/>
            </a:bodyPr>
            <a:lstStyle/>
            <a:p>
              <a:r>
                <a:rPr lang="en-GB" sz="1600" b="1" dirty="0">
                  <a:latin typeface="Bahnschrift SemiBold SemiConden" panose="020B0502040204020203" pitchFamily="34" charset="0"/>
                </a:rPr>
                <a:t>AMR now</a:t>
              </a:r>
            </a:p>
            <a:p>
              <a:r>
                <a:rPr lang="en-GB" sz="1600" b="1" dirty="0">
                  <a:latin typeface="Bahnschrift SemiBold SemiConden" panose="020B0502040204020203" pitchFamily="34" charset="0"/>
                </a:rPr>
                <a:t>700,000 </a:t>
              </a:r>
            </a:p>
            <a:p>
              <a:r>
                <a:rPr lang="en-GB" sz="1600" b="1" dirty="0">
                  <a:latin typeface="Bahnschrift SemiBold SemiConden" panose="020B0502040204020203" pitchFamily="34" charset="0"/>
                </a:rPr>
                <a:t>(low estimate)</a:t>
              </a:r>
            </a:p>
          </p:txBody>
        </p:sp>
      </p:grpSp>
      <p:sp>
        <p:nvSpPr>
          <p:cNvPr id="25" name="TextBox 24">
            <a:extLst>
              <a:ext uri="{FF2B5EF4-FFF2-40B4-BE49-F238E27FC236}">
                <a16:creationId xmlns:a16="http://schemas.microsoft.com/office/drawing/2014/main" id="{1053B246-A2E8-4DBA-8824-5717E7A28048}"/>
              </a:ext>
            </a:extLst>
          </p:cNvPr>
          <p:cNvSpPr txBox="1"/>
          <p:nvPr/>
        </p:nvSpPr>
        <p:spPr>
          <a:xfrm>
            <a:off x="9093955" y="969080"/>
            <a:ext cx="604653" cy="584775"/>
          </a:xfrm>
          <a:prstGeom prst="rect">
            <a:avLst/>
          </a:prstGeom>
          <a:noFill/>
        </p:spPr>
        <p:txBody>
          <a:bodyPr wrap="none" rtlCol="0">
            <a:spAutoFit/>
          </a:bodyPr>
          <a:lstStyle/>
          <a:p>
            <a:r>
              <a:rPr lang="en-GB" sz="1600" dirty="0">
                <a:latin typeface="Arial Narrow" panose="020B0606020202030204" pitchFamily="34" charset="0"/>
              </a:rPr>
              <a:t>AMR </a:t>
            </a:r>
          </a:p>
          <a:p>
            <a:r>
              <a:rPr lang="en-GB" sz="1600" dirty="0">
                <a:latin typeface="Arial Narrow" panose="020B0606020202030204" pitchFamily="34" charset="0"/>
              </a:rPr>
              <a:t>2050</a:t>
            </a:r>
          </a:p>
        </p:txBody>
      </p:sp>
      <p:sp>
        <p:nvSpPr>
          <p:cNvPr id="26" name="TextBox 25">
            <a:extLst>
              <a:ext uri="{FF2B5EF4-FFF2-40B4-BE49-F238E27FC236}">
                <a16:creationId xmlns:a16="http://schemas.microsoft.com/office/drawing/2014/main" id="{5AEDEEF4-7694-4C89-A314-14E3489A437A}"/>
              </a:ext>
            </a:extLst>
          </p:cNvPr>
          <p:cNvSpPr txBox="1"/>
          <p:nvPr/>
        </p:nvSpPr>
        <p:spPr>
          <a:xfrm>
            <a:off x="9565524" y="924428"/>
            <a:ext cx="1061508" cy="861774"/>
          </a:xfrm>
          <a:prstGeom prst="rect">
            <a:avLst/>
          </a:prstGeom>
          <a:noFill/>
        </p:spPr>
        <p:txBody>
          <a:bodyPr wrap="none" rtlCol="0">
            <a:spAutoFit/>
          </a:bodyPr>
          <a:lstStyle/>
          <a:p>
            <a:pPr algn="ctr"/>
            <a:r>
              <a:rPr lang="en-GB" sz="1600" dirty="0">
                <a:latin typeface="Arial Narrow" panose="020B0606020202030204" pitchFamily="34" charset="0"/>
              </a:rPr>
              <a:t>Diabetes </a:t>
            </a:r>
          </a:p>
          <a:p>
            <a:pPr algn="ctr"/>
            <a:r>
              <a:rPr lang="en-GB" sz="1600" dirty="0">
                <a:latin typeface="Arial Narrow" panose="020B0606020202030204" pitchFamily="34" charset="0"/>
              </a:rPr>
              <a:t>and cancer </a:t>
            </a:r>
          </a:p>
          <a:p>
            <a:pPr algn="ctr"/>
            <a:r>
              <a:rPr lang="en-GB" sz="1600" dirty="0">
                <a:latin typeface="Arial Narrow" panose="020B0606020202030204" pitchFamily="34" charset="0"/>
              </a:rPr>
              <a:t>combined</a:t>
            </a:r>
          </a:p>
        </p:txBody>
      </p:sp>
      <p:graphicFrame>
        <p:nvGraphicFramePr>
          <p:cNvPr id="24" name="Chart 23" descr="Chart comparing predicted AMR mortalities in 2050 (10 million) with diabetes and cancer mortalities combined (9.7 million)">
            <a:extLst>
              <a:ext uri="{FF2B5EF4-FFF2-40B4-BE49-F238E27FC236}">
                <a16:creationId xmlns:a16="http://schemas.microsoft.com/office/drawing/2014/main" id="{5CDCC85E-DADF-473E-8F3A-1EC93B8B39A1}"/>
              </a:ext>
            </a:extLst>
          </p:cNvPr>
          <p:cNvGraphicFramePr>
            <a:graphicFrameLocks/>
          </p:cNvGraphicFramePr>
          <p:nvPr/>
        </p:nvGraphicFramePr>
        <p:xfrm>
          <a:off x="8312927" y="1942412"/>
          <a:ext cx="2304460" cy="3809316"/>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Arrow Connector 26">
            <a:extLst>
              <a:ext uri="{FF2B5EF4-FFF2-40B4-BE49-F238E27FC236}">
                <a16:creationId xmlns:a16="http://schemas.microsoft.com/office/drawing/2014/main" id="{BD784FAA-E8BC-4B2E-A1D0-1CC8F916C597}"/>
              </a:ext>
              <a:ext uri="{C183D7F6-B498-43B3-948B-1728B52AA6E4}">
                <adec:decorative xmlns:adec="http://schemas.microsoft.com/office/drawing/2017/decorative" val="1"/>
              </a:ext>
            </a:extLst>
          </p:cNvPr>
          <p:cNvCxnSpPr>
            <a:cxnSpLocks/>
          </p:cNvCxnSpPr>
          <p:nvPr/>
        </p:nvCxnSpPr>
        <p:spPr>
          <a:xfrm>
            <a:off x="9396280" y="1563185"/>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8ADC818-C4CD-4BFC-8E8F-407C85623C5F}"/>
              </a:ext>
              <a:ext uri="{C183D7F6-B498-43B3-948B-1728B52AA6E4}">
                <adec:decorative xmlns:adec="http://schemas.microsoft.com/office/drawing/2017/decorative" val="1"/>
              </a:ext>
            </a:extLst>
          </p:cNvPr>
          <p:cNvCxnSpPr>
            <a:cxnSpLocks/>
          </p:cNvCxnSpPr>
          <p:nvPr/>
        </p:nvCxnSpPr>
        <p:spPr>
          <a:xfrm>
            <a:off x="10113595" y="1715224"/>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1F6D66F-B584-4596-97CD-14E8704B4F90}"/>
              </a:ext>
            </a:extLst>
          </p:cNvPr>
          <p:cNvSpPr txBox="1"/>
          <p:nvPr/>
        </p:nvSpPr>
        <p:spPr>
          <a:xfrm rot="5400000">
            <a:off x="8469493" y="2743227"/>
            <a:ext cx="1871025"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10,000,000</a:t>
            </a:r>
          </a:p>
        </p:txBody>
      </p:sp>
      <p:sp>
        <p:nvSpPr>
          <p:cNvPr id="30" name="TextBox 29">
            <a:extLst>
              <a:ext uri="{FF2B5EF4-FFF2-40B4-BE49-F238E27FC236}">
                <a16:creationId xmlns:a16="http://schemas.microsoft.com/office/drawing/2014/main" id="{7AA8600B-ECC8-45F7-BCBF-07E88126B1F2}"/>
              </a:ext>
            </a:extLst>
          </p:cNvPr>
          <p:cNvSpPr txBox="1"/>
          <p:nvPr/>
        </p:nvSpPr>
        <p:spPr>
          <a:xfrm rot="5400000">
            <a:off x="9295495" y="2895627"/>
            <a:ext cx="1683474"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9,700,000</a:t>
            </a:r>
          </a:p>
        </p:txBody>
      </p:sp>
      <p:sp>
        <p:nvSpPr>
          <p:cNvPr id="35" name="Footer Placeholder 1">
            <a:extLst>
              <a:ext uri="{FF2B5EF4-FFF2-40B4-BE49-F238E27FC236}">
                <a16:creationId xmlns:a16="http://schemas.microsoft.com/office/drawing/2014/main" id="{7958B866-E16A-43D3-8151-5A198345B15A}"/>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FC1B72F-90D0-4659-B41C-5A3C243CC0E4}"/>
              </a:ext>
            </a:extLst>
          </p:cNvPr>
          <p:cNvSpPr txBox="1"/>
          <p:nvPr/>
        </p:nvSpPr>
        <p:spPr>
          <a:xfrm>
            <a:off x="9068099" y="6352144"/>
            <a:ext cx="1549288"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(O ’Neill, 2015) </a:t>
            </a:r>
          </a:p>
        </p:txBody>
      </p:sp>
    </p:spTree>
    <p:extLst>
      <p:ext uri="{BB962C8B-B14F-4D97-AF65-F5344CB8AC3E}">
        <p14:creationId xmlns:p14="http://schemas.microsoft.com/office/powerpoint/2010/main" val="319308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F95A-A2C9-44BC-A466-0BFDC6C3AAE9}"/>
              </a:ext>
            </a:extLst>
          </p:cNvPr>
          <p:cNvSpPr>
            <a:spLocks noGrp="1"/>
          </p:cNvSpPr>
          <p:nvPr>
            <p:ph type="title"/>
          </p:nvPr>
        </p:nvSpPr>
        <p:spPr>
          <a:xfrm>
            <a:off x="2984500" y="365127"/>
            <a:ext cx="7696200" cy="1325563"/>
          </a:xfrm>
        </p:spPr>
        <p:txBody>
          <a:bodyPr>
            <a:normAutofit/>
          </a:bodyPr>
          <a:lstStyle/>
          <a:p>
            <a:pPr>
              <a:defRPr/>
            </a:pPr>
            <a:r>
              <a:rPr lang="en-GB" sz="3000" dirty="0">
                <a:solidFill>
                  <a:srgbClr val="AF1E2C"/>
                </a:solidFill>
              </a:rPr>
              <a:t>The Iceberg of Gram Negative Resistance</a:t>
            </a:r>
          </a:p>
        </p:txBody>
      </p:sp>
      <p:pic>
        <p:nvPicPr>
          <p:cNvPr id="31750" name="Picture 4" descr="Iceberg in water with only the tip above the surface">
            <a:extLst>
              <a:ext uri="{FF2B5EF4-FFF2-40B4-BE49-F238E27FC236}">
                <a16:creationId xmlns:a16="http://schemas.microsoft.com/office/drawing/2014/main" id="{7289D02A-83D8-4757-99B4-1BB473BD88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8533" y="1579418"/>
            <a:ext cx="6296136" cy="476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7C9643D-2981-4F5A-87B4-9C51AD94C293}"/>
              </a:ext>
              <a:ext uri="{C183D7F6-B498-43B3-948B-1728B52AA6E4}">
                <adec:decorative xmlns:adec="http://schemas.microsoft.com/office/drawing/2017/decorative" val="1"/>
              </a:ext>
            </a:extLst>
          </p:cNvPr>
          <p:cNvCxnSpPr/>
          <p:nvPr/>
        </p:nvCxnSpPr>
        <p:spPr bwMode="auto">
          <a:xfrm>
            <a:off x="4763581" y="2733808"/>
            <a:ext cx="74879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1754" name="TextBox 10">
            <a:extLst>
              <a:ext uri="{FF2B5EF4-FFF2-40B4-BE49-F238E27FC236}">
                <a16:creationId xmlns:a16="http://schemas.microsoft.com/office/drawing/2014/main" id="{BF08FE75-35DF-484D-B6FB-6B224DB5E690}"/>
              </a:ext>
            </a:extLst>
          </p:cNvPr>
          <p:cNvSpPr txBox="1">
            <a:spLocks noChangeArrowheads="1"/>
          </p:cNvSpPr>
          <p:nvPr/>
        </p:nvSpPr>
        <p:spPr bwMode="auto">
          <a:xfrm>
            <a:off x="7427536" y="2222260"/>
            <a:ext cx="2165982" cy="3077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b="1" dirty="0" err="1">
                <a:solidFill>
                  <a:schemeClr val="bg1"/>
                </a:solidFill>
              </a:rPr>
              <a:t>Carbapenemases</a:t>
            </a:r>
            <a:r>
              <a:rPr lang="en-GB" altLang="en-US" sz="1400" b="1" dirty="0">
                <a:solidFill>
                  <a:schemeClr val="bg1"/>
                </a:solidFill>
              </a:rPr>
              <a:t>&lt;2%</a:t>
            </a:r>
          </a:p>
        </p:txBody>
      </p:sp>
      <p:cxnSp>
        <p:nvCxnSpPr>
          <p:cNvPr id="7" name="Straight Connector 6">
            <a:extLst>
              <a:ext uri="{FF2B5EF4-FFF2-40B4-BE49-F238E27FC236}">
                <a16:creationId xmlns:a16="http://schemas.microsoft.com/office/drawing/2014/main" id="{BCE05C5C-A423-4D3C-BC3A-49FAD998A777}"/>
              </a:ext>
              <a:ext uri="{C183D7F6-B498-43B3-948B-1728B52AA6E4}">
                <adec:decorative xmlns:adec="http://schemas.microsoft.com/office/drawing/2017/decorative" val="1"/>
              </a:ext>
            </a:extLst>
          </p:cNvPr>
          <p:cNvCxnSpPr/>
          <p:nvPr/>
        </p:nvCxnSpPr>
        <p:spPr bwMode="auto">
          <a:xfrm>
            <a:off x="4241966" y="3254868"/>
            <a:ext cx="1826395" cy="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sp>
        <p:nvSpPr>
          <p:cNvPr id="31755" name="TextBox 15">
            <a:extLst>
              <a:ext uri="{FF2B5EF4-FFF2-40B4-BE49-F238E27FC236}">
                <a16:creationId xmlns:a16="http://schemas.microsoft.com/office/drawing/2014/main" id="{8F38CB66-5507-4A83-B623-7DFA06D4A4C3}"/>
              </a:ext>
            </a:extLst>
          </p:cNvPr>
          <p:cNvSpPr txBox="1">
            <a:spLocks noChangeArrowheads="1"/>
          </p:cNvSpPr>
          <p:nvPr/>
        </p:nvSpPr>
        <p:spPr bwMode="auto">
          <a:xfrm>
            <a:off x="7427537" y="2859615"/>
            <a:ext cx="2175541" cy="33855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ESBL</a:t>
            </a:r>
          </a:p>
        </p:txBody>
      </p:sp>
      <p:sp>
        <p:nvSpPr>
          <p:cNvPr id="31757" name="TextBox 17">
            <a:extLst>
              <a:ext uri="{FF2B5EF4-FFF2-40B4-BE49-F238E27FC236}">
                <a16:creationId xmlns:a16="http://schemas.microsoft.com/office/drawing/2014/main" id="{9E512AFD-EA3D-4007-9676-C46CC3FCA51C}"/>
              </a:ext>
            </a:extLst>
          </p:cNvPr>
          <p:cNvSpPr txBox="1">
            <a:spLocks noChangeArrowheads="1"/>
          </p:cNvSpPr>
          <p:nvPr/>
        </p:nvSpPr>
        <p:spPr bwMode="auto">
          <a:xfrm>
            <a:off x="7427537" y="3436210"/>
            <a:ext cx="2175541" cy="3385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Some resistance</a:t>
            </a:r>
          </a:p>
        </p:txBody>
      </p:sp>
      <p:cxnSp>
        <p:nvCxnSpPr>
          <p:cNvPr id="10" name="Straight Connector 9">
            <a:extLst>
              <a:ext uri="{FF2B5EF4-FFF2-40B4-BE49-F238E27FC236}">
                <a16:creationId xmlns:a16="http://schemas.microsoft.com/office/drawing/2014/main" id="{8C42EF0D-3665-40C5-BBFD-46EFFCB7A727}"/>
              </a:ext>
              <a:ext uri="{C183D7F6-B498-43B3-948B-1728B52AA6E4}">
                <adec:decorative xmlns:adec="http://schemas.microsoft.com/office/drawing/2017/decorative" val="1"/>
              </a:ext>
            </a:extLst>
          </p:cNvPr>
          <p:cNvCxnSpPr/>
          <p:nvPr/>
        </p:nvCxnSpPr>
        <p:spPr bwMode="auto">
          <a:xfrm>
            <a:off x="3916145" y="4151607"/>
            <a:ext cx="2631981" cy="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sp>
        <p:nvSpPr>
          <p:cNvPr id="31756" name="TextBox 16">
            <a:extLst>
              <a:ext uri="{FF2B5EF4-FFF2-40B4-BE49-F238E27FC236}">
                <a16:creationId xmlns:a16="http://schemas.microsoft.com/office/drawing/2014/main" id="{754A5025-5632-4D6A-A94E-D8D28467B7F6}"/>
              </a:ext>
            </a:extLst>
          </p:cNvPr>
          <p:cNvSpPr txBox="1">
            <a:spLocks noChangeArrowheads="1"/>
          </p:cNvSpPr>
          <p:nvPr/>
        </p:nvSpPr>
        <p:spPr bwMode="auto">
          <a:xfrm>
            <a:off x="7427537" y="4589401"/>
            <a:ext cx="2175541" cy="33855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a:solidFill>
                  <a:schemeClr val="bg1"/>
                </a:solidFill>
              </a:rPr>
              <a:t>Sensitive</a:t>
            </a:r>
          </a:p>
        </p:txBody>
      </p:sp>
      <p:sp>
        <p:nvSpPr>
          <p:cNvPr id="17" name="Footer Placeholder 1">
            <a:extLst>
              <a:ext uri="{FF2B5EF4-FFF2-40B4-BE49-F238E27FC236}">
                <a16:creationId xmlns:a16="http://schemas.microsoft.com/office/drawing/2014/main" id="{42E25529-6921-47B6-8AFA-63AB9D519F64}"/>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03139ED-34E3-4DE9-9E54-A2ABBF727BCC}"/>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637C851F-8019-4828-8F71-F7F67890CD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533400"/>
            <a:r>
              <a:rPr lang="en-GB" altLang="en-US" sz="3100" dirty="0">
                <a:solidFill>
                  <a:srgbClr val="AF1E2C"/>
                </a:solidFill>
              </a:rPr>
              <a:t>UK prescribing: most antibiotics are prescribed in the community</a:t>
            </a:r>
          </a:p>
        </p:txBody>
      </p:sp>
      <p:sp>
        <p:nvSpPr>
          <p:cNvPr id="32775" name="TextBox 4">
            <a:extLst>
              <a:ext uri="{FF2B5EF4-FFF2-40B4-BE49-F238E27FC236}">
                <a16:creationId xmlns:a16="http://schemas.microsoft.com/office/drawing/2014/main" id="{91C168E1-7222-4C04-B0B3-059CF281C2F1}"/>
              </a:ext>
            </a:extLst>
          </p:cNvPr>
          <p:cNvSpPr txBox="1">
            <a:spLocks noChangeArrowheads="1"/>
          </p:cNvSpPr>
          <p:nvPr/>
        </p:nvSpPr>
        <p:spPr bwMode="auto">
          <a:xfrm>
            <a:off x="3282951" y="5634182"/>
            <a:ext cx="5768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chemeClr val="accent6">
                    <a:lumMod val="10000"/>
                  </a:schemeClr>
                </a:solidFill>
              </a:rPr>
              <a:t> </a:t>
            </a:r>
            <a:r>
              <a:rPr lang="en-GB" altLang="en-US" sz="1100" i="1" dirty="0">
                <a:solidFill>
                  <a:schemeClr val="accent6">
                    <a:lumMod val="10000"/>
                  </a:schemeClr>
                </a:solidFill>
              </a:rPr>
              <a:t>ESPAUR Report 2021  </a:t>
            </a:r>
          </a:p>
        </p:txBody>
      </p:sp>
      <p:sp>
        <p:nvSpPr>
          <p:cNvPr id="11" name="Footer Placeholder 1">
            <a:extLst>
              <a:ext uri="{FF2B5EF4-FFF2-40B4-BE49-F238E27FC236}">
                <a16:creationId xmlns:a16="http://schemas.microsoft.com/office/drawing/2014/main" id="{E430B9F8-DB69-4A68-BE1E-E994641C2BBA}"/>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8A64364-7509-479F-B062-87C0DBAE4F11}"/>
              </a:ext>
            </a:extLst>
          </p:cNvPr>
          <p:cNvSpPr txBox="1"/>
          <p:nvPr/>
        </p:nvSpPr>
        <p:spPr>
          <a:xfrm>
            <a:off x="8747761" y="6448761"/>
            <a:ext cx="223112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Calibri" panose="020F0502020204030204" pitchFamily="34" charset="0"/>
                <a:cs typeface="Arial" panose="020B0604020202020204" pitchFamily="34" charset="0"/>
              </a:rPr>
              <a:t>(ESPAUR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2024-2025)</a:t>
            </a:r>
          </a:p>
        </p:txBody>
      </p:sp>
      <p:pic>
        <p:nvPicPr>
          <p:cNvPr id="4" name="Picture 3">
            <a:extLst>
              <a:ext uri="{FF2B5EF4-FFF2-40B4-BE49-F238E27FC236}">
                <a16:creationId xmlns:a16="http://schemas.microsoft.com/office/drawing/2014/main" id="{40A3428C-EC17-4A60-5B6F-4F039A7214A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015032" y="1542908"/>
            <a:ext cx="9215745" cy="4639527"/>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p:txBody>
          <a:bodyPr>
            <a:noAutofit/>
          </a:bodyPr>
          <a:lstStyle/>
          <a:p>
            <a:r>
              <a:rPr lang="en-GB" sz="4000" dirty="0">
                <a:solidFill>
                  <a:schemeClr val="tx1"/>
                </a:solidFill>
              </a:rPr>
              <a:t>GP Practice bar charts </a:t>
            </a:r>
            <a:br>
              <a:rPr lang="en-GB" sz="4000" b="0" dirty="0">
                <a:solidFill>
                  <a:schemeClr val="tx1"/>
                </a:solidFill>
              </a:rPr>
            </a:br>
            <a:r>
              <a:rPr lang="en-GB" sz="2400" dirty="0">
                <a:solidFill>
                  <a:schemeClr val="tx1"/>
                </a:solidFill>
              </a:rPr>
              <a:t>Antibacterial items/STAR-PU</a:t>
            </a:r>
            <a:br>
              <a:rPr lang="en-GB" sz="2400" dirty="0">
                <a:solidFill>
                  <a:schemeClr val="tx1"/>
                </a:solidFill>
              </a:rPr>
            </a:br>
            <a:r>
              <a:rPr lang="en-GB" sz="2400" dirty="0">
                <a:solidFill>
                  <a:schemeClr val="tx1"/>
                </a:solidFill>
              </a:rPr>
              <a:t>12 months rolling data to Sep-25 </a:t>
            </a:r>
          </a:p>
        </p:txBody>
      </p:sp>
      <p:sp>
        <p:nvSpPr>
          <p:cNvPr id="9" name="TextBox 13">
            <a:extLst>
              <a:ext uri="{FF2B5EF4-FFF2-40B4-BE49-F238E27FC236}">
                <a16:creationId xmlns:a16="http://schemas.microsoft.com/office/drawing/2014/main" id="{238D576B-2A85-4B48-8333-9A29D33E9318}"/>
              </a:ext>
            </a:extLst>
          </p:cNvPr>
          <p:cNvSpPr txBox="1">
            <a:spLocks noChangeArrowheads="1"/>
          </p:cNvSpPr>
          <p:nvPr/>
        </p:nvSpPr>
        <p:spPr bwMode="auto">
          <a:xfrm>
            <a:off x="3752076" y="6322541"/>
            <a:ext cx="7944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https://www.prescqipp.info/our-resources/webkits/antimicrobial-stewardship/ams-visual-analytics-to-support-nhs-antimicrobial-stewardship-improvement-2024-25/</a:t>
            </a:r>
          </a:p>
        </p:txBody>
      </p:sp>
      <p:pic>
        <p:nvPicPr>
          <p:cNvPr id="4" name="Picture 3">
            <a:extLst>
              <a:ext uri="{FF2B5EF4-FFF2-40B4-BE49-F238E27FC236}">
                <a16:creationId xmlns:a16="http://schemas.microsoft.com/office/drawing/2014/main" id="{A4EA19E3-6A06-AEAD-2B56-76B0A2E14EFE}"/>
              </a:ext>
            </a:extLst>
          </p:cNvPr>
          <p:cNvPicPr>
            <a:picLocks noChangeAspect="1"/>
          </p:cNvPicPr>
          <p:nvPr/>
        </p:nvPicPr>
        <p:blipFill>
          <a:blip r:embed="rId3" cstate="screen">
            <a:extLst>
              <a:ext uri="{28A0092B-C50C-407E-A947-70E740481C1C}">
                <a14:useLocalDpi xmlns:a14="http://schemas.microsoft.com/office/drawing/2010/main"/>
              </a:ext>
            </a:extLst>
          </a:blip>
          <a:srcRect t="21851"/>
          <a:stretch>
            <a:fillRect/>
          </a:stretch>
        </p:blipFill>
        <p:spPr>
          <a:xfrm>
            <a:off x="358930" y="1690688"/>
            <a:ext cx="11228019" cy="4645115"/>
          </a:xfrm>
          <a:prstGeom prst="rect">
            <a:avLst/>
          </a:prstGeom>
        </p:spPr>
      </p:pic>
    </p:spTree>
    <p:extLst>
      <p:ext uri="{BB962C8B-B14F-4D97-AF65-F5344CB8AC3E}">
        <p14:creationId xmlns:p14="http://schemas.microsoft.com/office/powerpoint/2010/main" val="365311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D3302-A55D-7C62-B0BF-69D080A16B4B}"/>
            </a:ext>
          </a:extLst>
        </p:cNvPr>
        <p:cNvGrpSpPr/>
        <p:nvPr/>
      </p:nvGrpSpPr>
      <p:grpSpPr>
        <a:xfrm>
          <a:off x="0" y="0"/>
          <a:ext cx="0" cy="0"/>
          <a:chOff x="0" y="0"/>
          <a:chExt cx="0" cy="0"/>
        </a:xfrm>
      </p:grpSpPr>
      <p:sp>
        <p:nvSpPr>
          <p:cNvPr id="39939" name="Title 1">
            <a:extLst>
              <a:ext uri="{FF2B5EF4-FFF2-40B4-BE49-F238E27FC236}">
                <a16:creationId xmlns:a16="http://schemas.microsoft.com/office/drawing/2014/main" id="{4E64FFE2-294C-2050-D3BB-B0E86EAB2F1E}"/>
              </a:ext>
            </a:extLst>
          </p:cNvPr>
          <p:cNvSpPr>
            <a:spLocks noGrp="1"/>
          </p:cNvSpPr>
          <p:nvPr>
            <p:ph type="title"/>
          </p:nvPr>
        </p:nvSpPr>
        <p:spPr bwMode="auto">
          <a:xfrm>
            <a:off x="1974814" y="480432"/>
            <a:ext cx="10457930" cy="829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GB" sz="2400" dirty="0"/>
              <a:t>Pharmacy First is Changing Where Infection Care Happens </a:t>
            </a:r>
            <a:r>
              <a:rPr lang="en-GB" sz="2400" i="1" dirty="0"/>
              <a:t>including both antibiotics and non-antibiotic treatments</a:t>
            </a:r>
            <a:br>
              <a:rPr lang="en-GB" sz="2400" dirty="0"/>
            </a:br>
            <a:endParaRPr lang="en-GB" altLang="en-US" sz="2400" dirty="0">
              <a:solidFill>
                <a:srgbClr val="AF1E2C"/>
              </a:solidFill>
            </a:endParaRPr>
          </a:p>
        </p:txBody>
      </p:sp>
      <p:sp>
        <p:nvSpPr>
          <p:cNvPr id="16" name="TextBox 15">
            <a:extLst>
              <a:ext uri="{FF2B5EF4-FFF2-40B4-BE49-F238E27FC236}">
                <a16:creationId xmlns:a16="http://schemas.microsoft.com/office/drawing/2014/main" id="{0C0B49A1-7AB9-FCFA-89FC-47414779FE4A}"/>
              </a:ext>
            </a:extLst>
          </p:cNvPr>
          <p:cNvSpPr txBox="1"/>
          <p:nvPr/>
        </p:nvSpPr>
        <p:spPr>
          <a:xfrm>
            <a:off x="4591433" y="6492873"/>
            <a:ext cx="8043671" cy="276999"/>
          </a:xfrm>
          <a:prstGeom prst="rect">
            <a:avLst/>
          </a:prstGeom>
          <a:noFill/>
        </p:spPr>
        <p:txBody>
          <a:bodyPr wrap="square">
            <a:spAutoFit/>
          </a:bodyPr>
          <a:lstStyle/>
          <a:p>
            <a:r>
              <a:rPr lang="en-GB" altLang="en-US" sz="1200" dirty="0">
                <a:solidFill>
                  <a:srgbClr val="AF1E2C"/>
                </a:solidFill>
                <a:latin typeface="Arial" panose="020B0604020202020204" pitchFamily="34" charset="0"/>
                <a:cs typeface="Arial" panose="020B0604020202020204" pitchFamily="34" charset="0"/>
              </a:rPr>
              <a:t>Data Source: https://openprescribing.net/icb/QWO/doxy_100_6_qty/</a:t>
            </a:r>
            <a:endParaRPr lang="en-GB" dirty="0"/>
          </a:p>
        </p:txBody>
      </p:sp>
      <p:pic>
        <p:nvPicPr>
          <p:cNvPr id="2" name="Picture 1" descr="A screenshot of a computer screen&#10;&#10;AI-generated content may be incorrect.">
            <a:extLst>
              <a:ext uri="{FF2B5EF4-FFF2-40B4-BE49-F238E27FC236}">
                <a16:creationId xmlns:a16="http://schemas.microsoft.com/office/drawing/2014/main" id="{9EFBF6B0-DBD0-31E0-8A8B-4FF353B8D1B6}"/>
              </a:ext>
            </a:extLst>
          </p:cNvPr>
          <p:cNvPicPr>
            <a:picLocks noChangeAspect="1"/>
          </p:cNvPicPr>
          <p:nvPr/>
        </p:nvPicPr>
        <p:blipFill>
          <a:blip r:embed="rId3"/>
          <a:stretch>
            <a:fillRect/>
          </a:stretch>
        </p:blipFill>
        <p:spPr>
          <a:xfrm>
            <a:off x="0" y="1816838"/>
            <a:ext cx="12192000" cy="4374697"/>
          </a:xfrm>
          <a:prstGeom prst="rect">
            <a:avLst/>
          </a:prstGeom>
        </p:spPr>
      </p:pic>
      <p:pic>
        <p:nvPicPr>
          <p:cNvPr id="7" name="Picture 6">
            <a:extLst>
              <a:ext uri="{FF2B5EF4-FFF2-40B4-BE49-F238E27FC236}">
                <a16:creationId xmlns:a16="http://schemas.microsoft.com/office/drawing/2014/main" id="{71861EC9-2997-693F-C5E8-1CC6027B5AF2}"/>
              </a:ext>
            </a:extLst>
          </p:cNvPr>
          <p:cNvPicPr>
            <a:picLocks noChangeAspect="1"/>
          </p:cNvPicPr>
          <p:nvPr/>
        </p:nvPicPr>
        <p:blipFill>
          <a:blip r:embed="rId4"/>
          <a:stretch>
            <a:fillRect/>
          </a:stretch>
        </p:blipFill>
        <p:spPr>
          <a:xfrm>
            <a:off x="142875" y="130755"/>
            <a:ext cx="12049125" cy="6639117"/>
          </a:xfrm>
          <a:prstGeom prst="rect">
            <a:avLst/>
          </a:prstGeom>
        </p:spPr>
      </p:pic>
      <p:pic>
        <p:nvPicPr>
          <p:cNvPr id="10" name="Picture 9">
            <a:extLst>
              <a:ext uri="{FF2B5EF4-FFF2-40B4-BE49-F238E27FC236}">
                <a16:creationId xmlns:a16="http://schemas.microsoft.com/office/drawing/2014/main" id="{74545EBB-6555-21A7-16CD-D0A8307952D9}"/>
              </a:ext>
            </a:extLst>
          </p:cNvPr>
          <p:cNvPicPr>
            <a:picLocks noChangeAspect="1"/>
          </p:cNvPicPr>
          <p:nvPr/>
        </p:nvPicPr>
        <p:blipFill>
          <a:blip r:embed="rId5"/>
          <a:stretch>
            <a:fillRect/>
          </a:stretch>
        </p:blipFill>
        <p:spPr>
          <a:xfrm>
            <a:off x="0" y="88128"/>
            <a:ext cx="12192000" cy="6812038"/>
          </a:xfrm>
          <a:prstGeom prst="rect">
            <a:avLst/>
          </a:prstGeom>
        </p:spPr>
      </p:pic>
    </p:spTree>
    <p:extLst>
      <p:ext uri="{BB962C8B-B14F-4D97-AF65-F5344CB8AC3E}">
        <p14:creationId xmlns:p14="http://schemas.microsoft.com/office/powerpoint/2010/main" val="11117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375D18-B7FA-B605-7C12-67E87FFEAE58}"/>
              </a:ext>
            </a:extLst>
          </p:cNvPr>
          <p:cNvSpPr>
            <a:spLocks noGrp="1"/>
          </p:cNvSpPr>
          <p:nvPr>
            <p:ph type="ctrTitle"/>
          </p:nvPr>
        </p:nvSpPr>
        <p:spPr>
          <a:xfrm>
            <a:off x="1604771" y="1335862"/>
            <a:ext cx="10249378" cy="2387600"/>
          </a:xfrm>
        </p:spPr>
        <p:txBody>
          <a:bodyPr anchor="ctr">
            <a:normAutofit fontScale="90000"/>
          </a:bodyPr>
          <a:lstStyle/>
          <a:p>
            <a:pPr algn="l"/>
            <a:r>
              <a:rPr lang="en-GB" sz="6000" dirty="0"/>
              <a:t>Getting the Decision Right </a:t>
            </a:r>
            <a:br>
              <a:rPr lang="en-GB" sz="6000" dirty="0"/>
            </a:br>
            <a:r>
              <a:rPr lang="en-GB" sz="4000" dirty="0"/>
              <a:t>Assessment and Consultation </a:t>
            </a:r>
            <a:br>
              <a:rPr lang="en-GB" sz="6000" dirty="0"/>
            </a:br>
            <a:br>
              <a:rPr lang="en-GB" dirty="0"/>
            </a:br>
            <a:endParaRPr lang="en-GB" sz="3600" dirty="0"/>
          </a:p>
        </p:txBody>
      </p:sp>
      <p:sp>
        <p:nvSpPr>
          <p:cNvPr id="2" name="Title 5">
            <a:extLst>
              <a:ext uri="{FF2B5EF4-FFF2-40B4-BE49-F238E27FC236}">
                <a16:creationId xmlns:a16="http://schemas.microsoft.com/office/drawing/2014/main" id="{5E1716CA-098E-8567-1F91-84F59772A772}"/>
              </a:ext>
            </a:extLst>
          </p:cNvPr>
          <p:cNvSpPr txBox="1">
            <a:spLocks/>
          </p:cNvSpPr>
          <p:nvPr/>
        </p:nvSpPr>
        <p:spPr>
          <a:xfrm>
            <a:off x="1604771" y="3219680"/>
            <a:ext cx="5864550" cy="2004705"/>
          </a:xfrm>
          <a:prstGeom prst="rect">
            <a:avLst/>
          </a:prstGeom>
        </p:spPr>
        <p:txBody>
          <a:bodyPr vert="horz" lIns="91440" tIns="45720" rIns="91440" bIns="45720" rtlCol="0" anchor="ctr">
            <a:normAutofit fontScale="25000" lnSpcReduction="20000"/>
          </a:bodyPr>
          <a:lstStyle>
            <a:lvl1pPr algn="ctr" defTabSz="914400" rtl="0" eaLnBrk="1" latinLnBrk="0" hangingPunct="1">
              <a:lnSpc>
                <a:spcPct val="90000"/>
              </a:lnSpc>
              <a:spcBef>
                <a:spcPct val="0"/>
              </a:spcBef>
              <a:buNone/>
              <a:defRPr lang="en-US" sz="6700" b="1" kern="1200" dirty="0">
                <a:solidFill>
                  <a:srgbClr val="AD0016"/>
                </a:solidFill>
                <a:latin typeface="+mj-lt"/>
                <a:ea typeface="+mj-ea"/>
                <a:cs typeface="+mj-cs"/>
              </a:defRPr>
            </a:lvl1pPr>
          </a:lstStyle>
          <a:p>
            <a:pPr algn="l"/>
            <a:br>
              <a:rPr lang="en-GB" dirty="0"/>
            </a:br>
            <a:r>
              <a:rPr lang="en-GB" sz="7200" dirty="0"/>
              <a:t>Eleanor Barnes, Lead Clinical Pharmacist</a:t>
            </a:r>
          </a:p>
          <a:p>
            <a:pPr algn="l"/>
            <a:r>
              <a:rPr lang="en-GB" sz="7200" b="0" dirty="0"/>
              <a:t>Trust Primary Care Ltd and the West Yorkshire Primary Care Workforce &amp; Training Hub </a:t>
            </a:r>
          </a:p>
          <a:p>
            <a:pPr algn="l"/>
            <a:endParaRPr lang="en-GB" sz="7200" dirty="0"/>
          </a:p>
          <a:p>
            <a:pPr algn="l"/>
            <a:r>
              <a:rPr lang="en-GB" sz="7200" dirty="0"/>
              <a:t>Fiona Burns, Lead Independent Prescriber and DPP </a:t>
            </a:r>
            <a:r>
              <a:rPr lang="en-GB" sz="7200" b="0" dirty="0"/>
              <a:t>at Pharmacy Plus Health.</a:t>
            </a:r>
            <a:br>
              <a:rPr lang="en-GB" sz="7200" b="0" dirty="0"/>
            </a:br>
            <a:r>
              <a:rPr lang="en-GB" sz="7200" b="0" dirty="0"/>
              <a:t>Deputy Chair and PCN Lead Pharmacist for 5 Lane Ends Community Partnership.</a:t>
            </a:r>
          </a:p>
          <a:p>
            <a:endParaRPr lang="en-GB" sz="5300" dirty="0"/>
          </a:p>
          <a:p>
            <a:endParaRPr lang="en-GB" sz="5300" dirty="0"/>
          </a:p>
          <a:p>
            <a:endParaRPr lang="en-GB" sz="5300" dirty="0"/>
          </a:p>
        </p:txBody>
      </p:sp>
      <p:pic>
        <p:nvPicPr>
          <p:cNvPr id="3" name="Picture 2">
            <a:extLst>
              <a:ext uri="{FF2B5EF4-FFF2-40B4-BE49-F238E27FC236}">
                <a16:creationId xmlns:a16="http://schemas.microsoft.com/office/drawing/2014/main" id="{8F5F4C8E-FD03-5EE4-C849-8FF8F6BE20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6158" y="2779665"/>
            <a:ext cx="3702141" cy="3303374"/>
          </a:xfrm>
          <a:prstGeom prst="rect">
            <a:avLst/>
          </a:prstGeom>
        </p:spPr>
      </p:pic>
    </p:spTree>
    <p:extLst>
      <p:ext uri="{BB962C8B-B14F-4D97-AF65-F5344CB8AC3E}">
        <p14:creationId xmlns:p14="http://schemas.microsoft.com/office/powerpoint/2010/main" val="67051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6F5CD568-3C42-4F96-89CE-B77BC624C5FC}"/>
              </a:ext>
            </a:extLst>
          </p:cNvPr>
          <p:cNvSpPr>
            <a:spLocks noGrp="1"/>
          </p:cNvSpPr>
          <p:nvPr>
            <p:ph type="title"/>
          </p:nvPr>
        </p:nvSpPr>
        <p:spPr/>
        <p:txBody>
          <a:bodyPr>
            <a:normAutofit fontScale="90000"/>
          </a:bodyPr>
          <a:lstStyle/>
          <a:p>
            <a:r>
              <a:rPr lang="en-GB" dirty="0"/>
              <a:t>Reflective question – Why do antibiotics get supplied?</a:t>
            </a:r>
            <a:br>
              <a:rPr lang="en-GB" altLang="en-US"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p:txBody>
      </p:sp>
      <p:sp>
        <p:nvSpPr>
          <p:cNvPr id="10" name="Footer Placeholder 1">
            <a:extLst>
              <a:ext uri="{FF2B5EF4-FFF2-40B4-BE49-F238E27FC236}">
                <a16:creationId xmlns:a16="http://schemas.microsoft.com/office/drawing/2014/main" id="{D43C5586-8C52-4F9D-9980-8FB6F0F7B0AC}"/>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8" name="TextBox 13">
            <a:extLst>
              <a:ext uri="{FF2B5EF4-FFF2-40B4-BE49-F238E27FC236}">
                <a16:creationId xmlns:a16="http://schemas.microsoft.com/office/drawing/2014/main" id="{376AB5EE-C1CF-42D9-BC12-CB66D2142986}"/>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
        <p:nvSpPr>
          <p:cNvPr id="3" name="Content Placeholder 2">
            <a:extLst>
              <a:ext uri="{FF2B5EF4-FFF2-40B4-BE49-F238E27FC236}">
                <a16:creationId xmlns:a16="http://schemas.microsoft.com/office/drawing/2014/main" id="{A3F7EE37-B2EF-E841-267B-CB2B794689BC}"/>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700" b="0" i="1" u="none" strike="noStrike" kern="1200" cap="none" spc="0" normalizeH="0" baseline="0" noProof="0" dirty="0">
                <a:ln>
                  <a:noFill/>
                </a:ln>
                <a:solidFill>
                  <a:prstClr val="black"/>
                </a:solidFill>
                <a:effectLst/>
                <a:uLnTx/>
                <a:uFillTx/>
                <a:latin typeface="Calibri" panose="020F0502020204030204"/>
                <a:ea typeface="+mn-ea"/>
                <a:cs typeface="+mn-cs"/>
              </a:rPr>
              <a:t>Think about the last few respiratory infection consultations you saw…</a:t>
            </a:r>
            <a:endPar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07000"/>
              </a:lnSpc>
              <a:spcAft>
                <a:spcPts val="800"/>
              </a:spcAft>
              <a:buNone/>
            </a:pPr>
            <a:endParaRPr lang="en-GB" sz="2800" kern="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Why did that patient receive an antibiotic?</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6F5CD568-3C42-4F96-89CE-B77BC624C5FC}"/>
              </a:ext>
            </a:extLst>
          </p:cNvPr>
          <p:cNvSpPr>
            <a:spLocks noGrp="1"/>
          </p:cNvSpPr>
          <p:nvPr>
            <p:ph type="title"/>
          </p:nvPr>
        </p:nvSpPr>
        <p:spPr>
          <a:xfrm>
            <a:off x="1640113" y="425754"/>
            <a:ext cx="9713686" cy="1325563"/>
          </a:xfrm>
        </p:spPr>
        <p:txBody>
          <a:bodyPr>
            <a:normAutofit fontScale="90000"/>
          </a:bodyPr>
          <a:lstStyle/>
          <a:p>
            <a:r>
              <a:rPr lang="en-GB" altLang="en-US" dirty="0">
                <a:latin typeface="Arial" panose="020B0604020202020204" pitchFamily="34" charset="0"/>
                <a:cs typeface="Arial" panose="020B0604020202020204" pitchFamily="34" charset="0"/>
              </a:rPr>
              <a:t>Drivers of Antibiotic Expectations in Consultations</a:t>
            </a:r>
            <a:br>
              <a:rPr lang="en-GB" altLang="en-US" dirty="0">
                <a:latin typeface="Arial" panose="020B0604020202020204" pitchFamily="34" charset="0"/>
                <a:cs typeface="Arial" panose="020B0604020202020204" pitchFamily="34" charset="0"/>
              </a:rPr>
            </a:br>
            <a:r>
              <a:rPr lang="en-GB" altLang="en-US" sz="2700" dirty="0"/>
              <a:t>Why do antibiotics sometimes get supplied when they may not be needed?</a:t>
            </a:r>
            <a:br>
              <a:rPr lang="en-GB" altLang="en-US"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4596B0E-1443-4A9B-9209-2D5D3C58A970}"/>
              </a:ext>
            </a:extLst>
          </p:cNvPr>
          <p:cNvSpPr>
            <a:spLocks noGrp="1"/>
          </p:cNvSpPr>
          <p:nvPr>
            <p:ph idx="1"/>
          </p:nvPr>
        </p:nvSpPr>
        <p:spPr>
          <a:xfrm>
            <a:off x="1640113" y="1923855"/>
            <a:ext cx="9806411" cy="4143375"/>
          </a:xfrm>
        </p:spPr>
        <p:txBody>
          <a:bodyPr>
            <a:normAutofit fontScale="92500" lnSpcReduction="10000"/>
          </a:bodyPr>
          <a:lstStyle/>
          <a:p>
            <a:pPr>
              <a:buNone/>
            </a:pPr>
            <a:r>
              <a:rPr lang="en-GB" sz="3200" dirty="0"/>
              <a:t>Common drivers include:</a:t>
            </a:r>
          </a:p>
          <a:p>
            <a:r>
              <a:rPr lang="en-GB" sz="3200" b="1" dirty="0"/>
              <a:t>Perceived patient expectation</a:t>
            </a:r>
            <a:endParaRPr lang="en-GB" sz="3200" dirty="0"/>
          </a:p>
          <a:p>
            <a:r>
              <a:rPr lang="en-GB" sz="3200" b="1" dirty="0"/>
              <a:t>Wanting to relieve symptoms quickly</a:t>
            </a:r>
            <a:endParaRPr lang="en-GB" sz="3200" dirty="0"/>
          </a:p>
          <a:p>
            <a:r>
              <a:rPr lang="en-GB" sz="3200" b="1" dirty="0"/>
              <a:t>Concern about complications or missing something serious</a:t>
            </a:r>
            <a:endParaRPr lang="en-GB" sz="3200" dirty="0"/>
          </a:p>
          <a:p>
            <a:r>
              <a:rPr lang="en-GB" sz="3200" b="1" dirty="0"/>
              <a:t>Time pressures in busy consultations</a:t>
            </a:r>
          </a:p>
          <a:p>
            <a:pPr marL="0" indent="0">
              <a:buNone/>
            </a:pPr>
            <a:endParaRPr lang="en-GB" sz="3200" dirty="0"/>
          </a:p>
          <a:p>
            <a:pPr>
              <a:buNone/>
            </a:pPr>
            <a:r>
              <a:rPr lang="en-GB" sz="3200" i="1" dirty="0"/>
              <a:t>Example: coloured phlegm alone does </a:t>
            </a:r>
            <a:r>
              <a:rPr lang="en-GB" sz="3200" b="1" i="1" dirty="0"/>
              <a:t>not</a:t>
            </a:r>
            <a:r>
              <a:rPr lang="en-GB" sz="3200" i="1" dirty="0"/>
              <a:t> necessarily indicate bacterial infection.</a:t>
            </a:r>
            <a:endParaRPr lang="en-GB" sz="3200" dirty="0"/>
          </a:p>
          <a:p>
            <a:endParaRPr lang="en-GB" altLang="en-US" sz="3600" dirty="0"/>
          </a:p>
        </p:txBody>
      </p:sp>
      <p:sp>
        <p:nvSpPr>
          <p:cNvPr id="10" name="Footer Placeholder 1">
            <a:extLst>
              <a:ext uri="{FF2B5EF4-FFF2-40B4-BE49-F238E27FC236}">
                <a16:creationId xmlns:a16="http://schemas.microsoft.com/office/drawing/2014/main" id="{D43C5586-8C52-4F9D-9980-8FB6F0F7B0AC}"/>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8" name="TextBox 13">
            <a:extLst>
              <a:ext uri="{FF2B5EF4-FFF2-40B4-BE49-F238E27FC236}">
                <a16:creationId xmlns:a16="http://schemas.microsoft.com/office/drawing/2014/main" id="{376AB5EE-C1CF-42D9-BC12-CB66D2142986}"/>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A6241-57CA-B4EF-6F95-12D607034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19170-3756-775D-899B-4E0758339AF7}"/>
              </a:ext>
            </a:extLst>
          </p:cNvPr>
          <p:cNvSpPr>
            <a:spLocks noGrp="1"/>
          </p:cNvSpPr>
          <p:nvPr>
            <p:ph type="title"/>
          </p:nvPr>
        </p:nvSpPr>
        <p:spPr/>
        <p:txBody>
          <a:bodyPr/>
          <a:lstStyle/>
          <a:p>
            <a:r>
              <a:rPr lang="en-GB" dirty="0"/>
              <a:t>Pharmacy first: Access • Trust • Stewardship</a:t>
            </a:r>
          </a:p>
        </p:txBody>
      </p:sp>
      <p:sp>
        <p:nvSpPr>
          <p:cNvPr id="4" name="Content Placeholder 3">
            <a:extLst>
              <a:ext uri="{FF2B5EF4-FFF2-40B4-BE49-F238E27FC236}">
                <a16:creationId xmlns:a16="http://schemas.microsoft.com/office/drawing/2014/main" id="{148CC89F-595B-9145-90C7-51B26EEAEBFD}"/>
              </a:ext>
            </a:extLst>
          </p:cNvPr>
          <p:cNvSpPr>
            <a:spLocks noGrp="1"/>
          </p:cNvSpPr>
          <p:nvPr>
            <p:ph idx="1"/>
          </p:nvPr>
        </p:nvSpPr>
        <p:spPr>
          <a:xfrm>
            <a:off x="1676400" y="1459226"/>
            <a:ext cx="10515600" cy="5234871"/>
          </a:xfrm>
        </p:spPr>
        <p:txBody>
          <a:bodyPr>
            <a:normAutofit fontScale="92500" lnSpcReduction="20000"/>
          </a:bodyPr>
          <a:lstStyle/>
          <a:p>
            <a:pPr marL="0" indent="0">
              <a:buNone/>
            </a:pPr>
            <a:r>
              <a:rPr lang="en-GB" b="1" dirty="0">
                <a:latin typeface="Arial" panose="020B0604020202020204" pitchFamily="34" charset="0"/>
                <a:cs typeface="Arial" panose="020B0604020202020204" pitchFamily="34" charset="0"/>
              </a:rPr>
              <a:t>ACCESS</a:t>
            </a:r>
          </a:p>
          <a:p>
            <a:r>
              <a:rPr lang="en-GB" dirty="0">
                <a:latin typeface="Arial" panose="020B0604020202020204" pitchFamily="34" charset="0"/>
                <a:cs typeface="Arial" panose="020B0604020202020204" pitchFamily="34" charset="0"/>
              </a:rPr>
              <a:t>No Appointment necessary</a:t>
            </a:r>
          </a:p>
          <a:p>
            <a:r>
              <a:rPr lang="en-GB" dirty="0">
                <a:latin typeface="Arial" panose="020B0604020202020204" pitchFamily="34" charset="0"/>
                <a:cs typeface="Arial" panose="020B0604020202020204" pitchFamily="34" charset="0"/>
              </a:rPr>
              <a:t>Accessible when GP capacity is limited</a:t>
            </a:r>
          </a:p>
          <a:p>
            <a:r>
              <a:rPr lang="en-GB" dirty="0">
                <a:latin typeface="Arial" panose="020B0604020202020204" pitchFamily="34" charset="0"/>
                <a:cs typeface="Arial" panose="020B0604020202020204" pitchFamily="34" charset="0"/>
              </a:rPr>
              <a:t>Clinical assessment within Pharmacy First Pathways</a:t>
            </a:r>
          </a:p>
          <a:p>
            <a:r>
              <a:rPr lang="en-GB" dirty="0">
                <a:latin typeface="Arial" panose="020B0604020202020204" pitchFamily="34" charset="0"/>
                <a:cs typeface="Arial" panose="020B0604020202020204" pitchFamily="34" charset="0"/>
              </a:rPr>
              <a:t>Opportunity to influence antibiotic expectations</a:t>
            </a:r>
          </a:p>
          <a:p>
            <a:pPr marL="0" indent="0">
              <a:buNone/>
            </a:pPr>
            <a:r>
              <a:rPr lang="en-GB" b="1" dirty="0">
                <a:latin typeface="Arial" panose="020B0604020202020204" pitchFamily="34" charset="0"/>
                <a:cs typeface="Arial" panose="020B0604020202020204" pitchFamily="34" charset="0"/>
              </a:rPr>
              <a:t>TRUST</a:t>
            </a:r>
          </a:p>
          <a:p>
            <a:r>
              <a:rPr lang="en-GB" dirty="0">
                <a:latin typeface="Arial" panose="020B0604020202020204" pitchFamily="34" charset="0"/>
                <a:cs typeface="Arial" panose="020B0604020202020204" pitchFamily="34" charset="0"/>
              </a:rPr>
              <a:t>Pharmacists know their local patients</a:t>
            </a:r>
          </a:p>
          <a:p>
            <a:r>
              <a:rPr lang="en-GB" dirty="0">
                <a:latin typeface="Arial" panose="020B0604020202020204" pitchFamily="34" charset="0"/>
                <a:cs typeface="Arial" panose="020B0604020202020204" pitchFamily="34" charset="0"/>
              </a:rPr>
              <a:t>High patient Trust – opportunity for continuity and reassurance</a:t>
            </a:r>
          </a:p>
          <a:p>
            <a:pPr marL="0" indent="0">
              <a:buNone/>
            </a:pPr>
            <a:r>
              <a:rPr lang="en-GB" b="1" dirty="0">
                <a:latin typeface="Arial" panose="020B0604020202020204" pitchFamily="34" charset="0"/>
                <a:cs typeface="Arial" panose="020B0604020202020204" pitchFamily="34" charset="0"/>
              </a:rPr>
              <a:t>STEWARDSHIP</a:t>
            </a:r>
          </a:p>
          <a:p>
            <a:r>
              <a:rPr lang="en-GB" dirty="0">
                <a:latin typeface="Arial" panose="020B0604020202020204" pitchFamily="34" charset="0"/>
                <a:cs typeface="Arial" panose="020B0604020202020204" pitchFamily="34" charset="0"/>
              </a:rPr>
              <a:t>Shape expectations </a:t>
            </a:r>
          </a:p>
          <a:p>
            <a:r>
              <a:rPr lang="en-GB" dirty="0">
                <a:latin typeface="Arial" panose="020B0604020202020204" pitchFamily="34" charset="0"/>
                <a:cs typeface="Arial" panose="020B0604020202020204" pitchFamily="34" charset="0"/>
              </a:rPr>
              <a:t>Support self-care and symptom management</a:t>
            </a:r>
          </a:p>
          <a:p>
            <a:r>
              <a:rPr lang="en-GB" dirty="0">
                <a:latin typeface="Arial" panose="020B0604020202020204" pitchFamily="34" charset="0"/>
                <a:cs typeface="Arial" panose="020B0604020202020204" pitchFamily="34" charset="0"/>
              </a:rPr>
              <a:t>Reinforce safe antibiotic use and AMR Awareness</a:t>
            </a:r>
          </a:p>
          <a:p>
            <a:endParaRPr lang="en-GB" b="1" dirty="0"/>
          </a:p>
          <a:p>
            <a:endParaRPr lang="en-GB" b="1" dirty="0"/>
          </a:p>
          <a:p>
            <a:pPr marL="0" indent="0">
              <a:buNone/>
            </a:pPr>
            <a:endParaRPr lang="en-GB" b="1" dirty="0"/>
          </a:p>
          <a:p>
            <a:endParaRPr lang="en-GB" b="1" dirty="0"/>
          </a:p>
          <a:p>
            <a:pPr marL="0" indent="0">
              <a:buNone/>
            </a:pPr>
            <a:endParaRPr lang="en-GB" dirty="0"/>
          </a:p>
          <a:p>
            <a:endParaRPr lang="en-GB" b="1" dirty="0"/>
          </a:p>
          <a:p>
            <a:endParaRPr lang="en-GB" b="1" dirty="0"/>
          </a:p>
          <a:p>
            <a:endParaRPr lang="en-GB" b="1" dirty="0"/>
          </a:p>
          <a:p>
            <a:endParaRPr lang="en-GB" b="1" dirty="0"/>
          </a:p>
        </p:txBody>
      </p:sp>
    </p:spTree>
    <p:extLst>
      <p:ext uri="{BB962C8B-B14F-4D97-AF65-F5344CB8AC3E}">
        <p14:creationId xmlns:p14="http://schemas.microsoft.com/office/powerpoint/2010/main" val="3053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a:extLst>
              <a:ext uri="{FF2B5EF4-FFF2-40B4-BE49-F238E27FC236}">
                <a16:creationId xmlns:a16="http://schemas.microsoft.com/office/drawing/2014/main" id="{5D6BA412-67DD-40B9-812D-F7F6BAB3863E}"/>
              </a:ext>
            </a:extLst>
          </p:cNvPr>
          <p:cNvSpPr>
            <a:spLocks noGrp="1"/>
          </p:cNvSpPr>
          <p:nvPr>
            <p:ph type="title"/>
          </p:nvPr>
        </p:nvSpPr>
        <p:spPr bwMode="auto">
          <a:xfrm>
            <a:off x="3022600" y="210345"/>
            <a:ext cx="7505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altLang="en-US" sz="4000" dirty="0">
                <a:solidFill>
                  <a:srgbClr val="AF1E2C"/>
                </a:solidFill>
              </a:rPr>
              <a:t>Fear of complications</a:t>
            </a:r>
          </a:p>
        </p:txBody>
      </p:sp>
      <p:sp>
        <p:nvSpPr>
          <p:cNvPr id="33795" name="Content Placeholder 2">
            <a:extLst>
              <a:ext uri="{FF2B5EF4-FFF2-40B4-BE49-F238E27FC236}">
                <a16:creationId xmlns:a16="http://schemas.microsoft.com/office/drawing/2014/main" id="{8D1D5D33-9505-40C2-A78D-3425C696D64B}"/>
              </a:ext>
            </a:extLst>
          </p:cNvPr>
          <p:cNvSpPr>
            <a:spLocks noGrp="1"/>
          </p:cNvSpPr>
          <p:nvPr>
            <p:ph idx="1"/>
          </p:nvPr>
        </p:nvSpPr>
        <p:spPr bwMode="auto">
          <a:xfrm>
            <a:off x="254000" y="1824038"/>
            <a:ext cx="4693920" cy="39163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a:defRPr/>
            </a:pPr>
            <a:r>
              <a:rPr lang="en-US" altLang="en-US" sz="2400" dirty="0">
                <a:latin typeface="Arial" panose="020B0604020202020204" pitchFamily="34" charset="0"/>
                <a:cs typeface="Arial" panose="020B0604020202020204" pitchFamily="34" charset="0"/>
              </a:rPr>
              <a:t>Serious complications after URTI </a:t>
            </a:r>
            <a:r>
              <a:rPr lang="en-US" altLang="en-US" sz="2400" b="1" dirty="0">
                <a:latin typeface="Arial" panose="020B0604020202020204" pitchFamily="34" charset="0"/>
                <a:cs typeface="Arial" panose="020B0604020202020204" pitchFamily="34" charset="0"/>
              </a:rPr>
              <a:t>are rare </a:t>
            </a:r>
          </a:p>
          <a:p>
            <a:pPr>
              <a:defRPr/>
            </a:pPr>
            <a:r>
              <a:rPr lang="en-US" altLang="en-US" sz="2400" dirty="0">
                <a:latin typeface="Arial" panose="020B0604020202020204" pitchFamily="34" charset="0"/>
                <a:cs typeface="Arial" panose="020B0604020202020204" pitchFamily="34" charset="0"/>
              </a:rPr>
              <a:t>Sore throat and otitis media NNT&gt;4000</a:t>
            </a:r>
          </a:p>
          <a:p>
            <a:pPr>
              <a:defRPr/>
            </a:pPr>
            <a:r>
              <a:rPr lang="en-US" altLang="en-US" sz="2400" dirty="0">
                <a:latin typeface="Arial" panose="020B0604020202020204" pitchFamily="34" charset="0"/>
                <a:cs typeface="Arial" panose="020B0604020202020204" pitchFamily="34" charset="0"/>
              </a:rPr>
              <a:t>Pneumonia more common after LRTI</a:t>
            </a:r>
          </a:p>
          <a:p>
            <a:pPr marL="361950" lvl="1" indent="-266700">
              <a:tabLst>
                <a:tab pos="361950" algn="l"/>
                <a:tab pos="1162050" algn="l"/>
                <a:tab pos="1695450" algn="l"/>
                <a:tab pos="2247900" algn="l"/>
                <a:tab pos="2781300" algn="l"/>
              </a:tabLst>
              <a:defRPr/>
            </a:pPr>
            <a:r>
              <a:rPr lang="en-US" altLang="en-US" dirty="0">
                <a:latin typeface="Arial" panose="020B0604020202020204" pitchFamily="34" charset="0"/>
                <a:cs typeface="Arial" panose="020B0604020202020204" pitchFamily="34" charset="0"/>
              </a:rPr>
              <a:t>&gt;65 years: NNT 39</a:t>
            </a:r>
          </a:p>
          <a:p>
            <a:pPr marL="361950" lvl="1" indent="-266700">
              <a:tabLst>
                <a:tab pos="361950" algn="l"/>
                <a:tab pos="1162050" algn="l"/>
                <a:tab pos="1695450" algn="l"/>
                <a:tab pos="2247900" algn="l"/>
                <a:tab pos="2781300" algn="l"/>
              </a:tabLst>
              <a:defRPr/>
            </a:pPr>
            <a:r>
              <a:rPr lang="en-US" altLang="en-US" dirty="0">
                <a:latin typeface="Arial" panose="020B0604020202020204" pitchFamily="34" charset="0"/>
                <a:cs typeface="Arial" panose="020B0604020202020204" pitchFamily="34" charset="0"/>
              </a:rPr>
              <a:t>&lt; 65 years: NNT &gt;100</a:t>
            </a:r>
          </a:p>
          <a:p>
            <a:pPr marL="95250" lvl="1" indent="0">
              <a:buNone/>
              <a:tabLst>
                <a:tab pos="361950" algn="l"/>
                <a:tab pos="1162050" algn="l"/>
                <a:tab pos="1695450" algn="l"/>
                <a:tab pos="2247900" algn="l"/>
                <a:tab pos="2781300" algn="l"/>
              </a:tabLst>
              <a:defRPr/>
            </a:pPr>
            <a:endParaRPr lang="en-US" altLang="en-US" dirty="0">
              <a:latin typeface="Arial" panose="020B0604020202020204" pitchFamily="34" charset="0"/>
              <a:cs typeface="Arial" panose="020B0604020202020204" pitchFamily="34" charset="0"/>
            </a:endParaRPr>
          </a:p>
          <a:p>
            <a:pPr marL="95250" lvl="1" indent="0">
              <a:buNone/>
              <a:tabLst>
                <a:tab pos="361950" algn="l"/>
                <a:tab pos="1162050" algn="l"/>
                <a:tab pos="1695450" algn="l"/>
                <a:tab pos="2247900" algn="l"/>
                <a:tab pos="2781300" algn="l"/>
              </a:tabLst>
              <a:defRPr/>
            </a:pPr>
            <a:r>
              <a:rPr lang="en-US" altLang="en-US" sz="2600" b="1" dirty="0">
                <a:latin typeface="Arial" panose="020B0604020202020204" pitchFamily="34" charset="0"/>
                <a:cs typeface="Arial" panose="020B0604020202020204" pitchFamily="34" charset="0"/>
              </a:rPr>
              <a:t>Highlighted in NICE summary tables</a:t>
            </a:r>
          </a:p>
          <a:p>
            <a:pPr marL="628650" lvl="1" indent="-450850">
              <a:tabLst>
                <a:tab pos="361950" algn="l"/>
                <a:tab pos="1162050" algn="l"/>
                <a:tab pos="1695450" algn="l"/>
                <a:tab pos="2247900" algn="l"/>
                <a:tab pos="2781300" algn="l"/>
              </a:tabLst>
              <a:defRPr/>
            </a:pPr>
            <a:endParaRPr lang="en-US" altLang="en-US" sz="1800" dirty="0"/>
          </a:p>
        </p:txBody>
      </p:sp>
      <p:sp>
        <p:nvSpPr>
          <p:cNvPr id="11" name="Footer Placeholder 1">
            <a:extLst>
              <a:ext uri="{FF2B5EF4-FFF2-40B4-BE49-F238E27FC236}">
                <a16:creationId xmlns:a16="http://schemas.microsoft.com/office/drawing/2014/main" id="{DB86A7E4-6C98-4EB0-B342-3BBCA2E8C8C4}"/>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10" name="TextBox 13">
            <a:extLst>
              <a:ext uri="{FF2B5EF4-FFF2-40B4-BE49-F238E27FC236}">
                <a16:creationId xmlns:a16="http://schemas.microsoft.com/office/drawing/2014/main" id="{02043E7C-801D-4809-9904-EB227AD99A16}"/>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pic>
        <p:nvPicPr>
          <p:cNvPr id="5" name="Picture 4">
            <a:extLst>
              <a:ext uri="{FF2B5EF4-FFF2-40B4-BE49-F238E27FC236}">
                <a16:creationId xmlns:a16="http://schemas.microsoft.com/office/drawing/2014/main" id="{9ED8101F-AA97-8794-1D5D-368020CAB5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5680" y="1317539"/>
            <a:ext cx="6604000" cy="4422862"/>
          </a:xfrm>
          <a:prstGeom prst="rect">
            <a:avLst/>
          </a:prstGeom>
        </p:spPr>
      </p:pic>
      <p:sp>
        <p:nvSpPr>
          <p:cNvPr id="4" name="Oval 3">
            <a:extLst>
              <a:ext uri="{FF2B5EF4-FFF2-40B4-BE49-F238E27FC236}">
                <a16:creationId xmlns:a16="http://schemas.microsoft.com/office/drawing/2014/main" id="{8E2154BF-32D1-46F3-83BD-84AEF8A84C41}"/>
              </a:ext>
              <a:ext uri="{C183D7F6-B498-43B3-948B-1728B52AA6E4}">
                <adec:decorative xmlns:adec="http://schemas.microsoft.com/office/drawing/2017/decorative" val="1"/>
              </a:ext>
            </a:extLst>
          </p:cNvPr>
          <p:cNvSpPr/>
          <p:nvPr/>
        </p:nvSpPr>
        <p:spPr>
          <a:xfrm>
            <a:off x="9560560" y="3779519"/>
            <a:ext cx="2397760" cy="1859281"/>
          </a:xfrm>
          <a:prstGeom prst="ellipse">
            <a:avLst/>
          </a:prstGeom>
          <a:noFill/>
          <a:ln w="3810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EAF1421A-C08E-820A-B0A3-C0D9CA92938F}"/>
              </a:ext>
            </a:extLst>
          </p:cNvPr>
          <p:cNvSpPr/>
          <p:nvPr/>
        </p:nvSpPr>
        <p:spPr>
          <a:xfrm>
            <a:off x="1551432" y="5054093"/>
            <a:ext cx="2705608" cy="351027"/>
          </a:xfrm>
          <a:prstGeom prst="rightArrow">
            <a:avLst/>
          </a:prstGeom>
          <a:solidFill>
            <a:srgbClr val="1729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r>
              <a:rPr lang="en-GB" altLang="en-US" dirty="0">
                <a:solidFill>
                  <a:srgbClr val="AF1E2C"/>
                </a:solidFill>
                <a:latin typeface="Arial" panose="020B0604020202020204" pitchFamily="34" charset="0"/>
                <a:cs typeface="Arial" panose="020B0604020202020204" pitchFamily="34" charset="0"/>
              </a:rPr>
              <a:t>Workshop agenda</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spcBef>
                <a:spcPts val="1800"/>
              </a:spcBef>
              <a:defRPr/>
            </a:pPr>
            <a:r>
              <a:rPr lang="en-GB" altLang="en-US" sz="2400" dirty="0">
                <a:latin typeface="Arial" panose="020B0604020202020204" pitchFamily="34" charset="0"/>
                <a:cs typeface="Arial" panose="020B0604020202020204" pitchFamily="34" charset="0"/>
              </a:rPr>
              <a:t>Context and background of antimicrobial resistance</a:t>
            </a:r>
          </a:p>
          <a:p>
            <a:pPr>
              <a:spcBef>
                <a:spcPts val="1800"/>
              </a:spcBef>
              <a:defRPr/>
            </a:pPr>
            <a:r>
              <a:rPr lang="en-GB" altLang="en-US" sz="2400" dirty="0">
                <a:latin typeface="Arial" panose="020B0604020202020204" pitchFamily="34" charset="0"/>
                <a:cs typeface="Arial" panose="020B0604020202020204" pitchFamily="34" charset="0"/>
              </a:rPr>
              <a:t>Improving our antibiotic prescribing</a:t>
            </a:r>
          </a:p>
          <a:p>
            <a:pPr lvl="1">
              <a:spcBef>
                <a:spcPts val="1800"/>
              </a:spcBef>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Strategies and resources</a:t>
            </a:r>
          </a:p>
          <a:p>
            <a:pPr lvl="1">
              <a:spcBef>
                <a:spcPts val="1800"/>
              </a:spcBef>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Evidence for using the TARGET resources</a:t>
            </a:r>
          </a:p>
          <a:p>
            <a:pPr lvl="1">
              <a:spcBef>
                <a:spcPts val="1800"/>
              </a:spcBef>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Clinical scenario</a:t>
            </a:r>
          </a:p>
          <a:p>
            <a:pPr>
              <a:spcBef>
                <a:spcPts val="1800"/>
              </a:spcBef>
              <a:defRPr/>
            </a:pPr>
            <a:r>
              <a:rPr lang="en-GB" altLang="en-US" sz="2400" dirty="0">
                <a:latin typeface="Arial" panose="020B0604020202020204" pitchFamily="34" charset="0"/>
                <a:cs typeface="Arial" panose="020B0604020202020204" pitchFamily="34" charset="0"/>
              </a:rPr>
              <a:t>The link between antibiotic prescribing and resistance in your patients </a:t>
            </a:r>
          </a:p>
          <a:p>
            <a:pPr>
              <a:spcBef>
                <a:spcPts val="1800"/>
              </a:spcBef>
              <a:defRPr/>
            </a:pPr>
            <a:r>
              <a:rPr lang="en-GB" altLang="en-US" sz="2400" dirty="0">
                <a:latin typeface="Arial" panose="020B0604020202020204" pitchFamily="34" charset="0"/>
                <a:cs typeface="Arial" panose="020B0604020202020204" pitchFamily="34" charset="0"/>
              </a:rPr>
              <a:t>Benefits of reducing antibiotic prescribing on AMR and on patient consultations</a:t>
            </a:r>
          </a:p>
          <a:p>
            <a:pPr>
              <a:spcBef>
                <a:spcPts val="1800"/>
              </a:spcBef>
              <a:defRPr/>
            </a:pPr>
            <a:r>
              <a:rPr lang="en-GB" altLang="en-US" sz="2400" b="1" dirty="0">
                <a:latin typeface="Arial" panose="020B0604020202020204" pitchFamily="34" charset="0"/>
                <a:cs typeface="Arial" panose="020B0604020202020204" pitchFamily="34" charset="0"/>
              </a:rPr>
              <a:t>Questions</a:t>
            </a:r>
            <a:r>
              <a:rPr lang="en-GB" altLang="en-US" sz="2400" dirty="0">
                <a:latin typeface="Arial" panose="020B0604020202020204" pitchFamily="34" charset="0"/>
                <a:cs typeface="Arial" panose="020B0604020202020204" pitchFamily="34" charset="0"/>
              </a:rPr>
              <a:t> – Pop them in the Q&amp;A</a:t>
            </a: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pic>
        <p:nvPicPr>
          <p:cNvPr id="3" name="Picture 2">
            <a:extLst>
              <a:ext uri="{FF2B5EF4-FFF2-40B4-BE49-F238E27FC236}">
                <a16:creationId xmlns:a16="http://schemas.microsoft.com/office/drawing/2014/main" id="{0A2A75F8-136C-D73F-57AC-92DC857F216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5470307"/>
            <a:ext cx="2856387" cy="7066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4352-D7F6-03E5-C4BF-F32599EA77A6}"/>
            </a:ext>
          </a:extLst>
        </p:cNvPr>
        <p:cNvGrpSpPr/>
        <p:nvPr/>
      </p:nvGrpSpPr>
      <p:grpSpPr>
        <a:xfrm>
          <a:off x="0" y="0"/>
          <a:ext cx="0" cy="0"/>
          <a:chOff x="0" y="0"/>
          <a:chExt cx="0" cy="0"/>
        </a:xfrm>
      </p:grpSpPr>
      <p:sp>
        <p:nvSpPr>
          <p:cNvPr id="50179" name="Title 1">
            <a:extLst>
              <a:ext uri="{FF2B5EF4-FFF2-40B4-BE49-F238E27FC236}">
                <a16:creationId xmlns:a16="http://schemas.microsoft.com/office/drawing/2014/main" id="{3ED4B8ED-8D61-671E-E767-937825C3A0B5}"/>
              </a:ext>
            </a:extLst>
          </p:cNvPr>
          <p:cNvSpPr>
            <a:spLocks noGrp="1"/>
          </p:cNvSpPr>
          <p:nvPr>
            <p:ph type="title"/>
          </p:nvPr>
        </p:nvSpPr>
        <p:spPr bwMode="auto">
          <a:xfrm>
            <a:off x="2049206" y="394400"/>
            <a:ext cx="91694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altLang="en-US" sz="4000" dirty="0">
                <a:solidFill>
                  <a:srgbClr val="AF1E2C"/>
                </a:solidFill>
              </a:rPr>
              <a:t>Pharmacy Assessment – who needs referral</a:t>
            </a:r>
            <a:endParaRPr lang="en-US" altLang="en-US" sz="4000" dirty="0">
              <a:solidFill>
                <a:srgbClr val="AF1E2C"/>
              </a:solidFill>
            </a:endParaRPr>
          </a:p>
        </p:txBody>
      </p:sp>
      <p:sp>
        <p:nvSpPr>
          <p:cNvPr id="33795" name="Content Placeholder 2">
            <a:extLst>
              <a:ext uri="{FF2B5EF4-FFF2-40B4-BE49-F238E27FC236}">
                <a16:creationId xmlns:a16="http://schemas.microsoft.com/office/drawing/2014/main" id="{F27D407A-C1D1-E21B-8CBE-6CB7CBBFF71F}"/>
              </a:ext>
            </a:extLst>
          </p:cNvPr>
          <p:cNvSpPr>
            <a:spLocks noGrp="1"/>
          </p:cNvSpPr>
          <p:nvPr>
            <p:ph idx="1"/>
          </p:nvPr>
        </p:nvSpPr>
        <p:spPr bwMode="auto">
          <a:xfrm>
            <a:off x="1301750" y="1959972"/>
            <a:ext cx="10311130" cy="39163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None/>
            </a:pPr>
            <a:r>
              <a:rPr lang="en-GB" b="1" dirty="0"/>
              <a:t>Clinical assessment remains essential</a:t>
            </a:r>
            <a:endParaRPr lang="en-GB" dirty="0"/>
          </a:p>
          <a:p>
            <a:r>
              <a:rPr lang="en-GB" dirty="0"/>
              <a:t>Identify </a:t>
            </a:r>
            <a:r>
              <a:rPr lang="en-GB" b="1" dirty="0"/>
              <a:t>red flag symptoms</a:t>
            </a:r>
            <a:endParaRPr lang="en-GB" dirty="0"/>
          </a:p>
          <a:p>
            <a:r>
              <a:rPr lang="en-GB" dirty="0"/>
              <a:t>Consider </a:t>
            </a:r>
            <a:r>
              <a:rPr lang="en-GB" b="1" dirty="0"/>
              <a:t>NEWS2 scoring</a:t>
            </a:r>
            <a:r>
              <a:rPr lang="en-GB" dirty="0"/>
              <a:t> if ≥2 concerning observations</a:t>
            </a:r>
          </a:p>
          <a:p>
            <a:r>
              <a:rPr lang="en-GB" dirty="0"/>
              <a:t>Recognise </a:t>
            </a:r>
            <a:r>
              <a:rPr lang="en-GB" b="1" dirty="0"/>
              <a:t>higher-risk groups</a:t>
            </a:r>
            <a:r>
              <a:rPr lang="en-GB" dirty="0"/>
              <a:t>, including:</a:t>
            </a:r>
          </a:p>
          <a:p>
            <a:pPr marL="742950" lvl="1" indent="-285750">
              <a:buFont typeface="Arial" panose="020B0604020202020204" pitchFamily="34" charset="0"/>
              <a:buChar char="•"/>
            </a:pPr>
            <a:r>
              <a:rPr lang="en-GB" dirty="0"/>
              <a:t>Immunocompromised patients</a:t>
            </a:r>
          </a:p>
          <a:p>
            <a:pPr marL="742950" lvl="1" indent="-285750">
              <a:buFont typeface="Arial" panose="020B0604020202020204" pitchFamily="34" charset="0"/>
              <a:buChar char="•"/>
            </a:pPr>
            <a:r>
              <a:rPr lang="en-GB" dirty="0"/>
              <a:t>Frail or elderly patients</a:t>
            </a:r>
          </a:p>
          <a:p>
            <a:pPr marL="742950" lvl="1" indent="-285750">
              <a:buFont typeface="Arial" panose="020B0604020202020204" pitchFamily="34" charset="0"/>
              <a:buChar char="•"/>
            </a:pPr>
            <a:r>
              <a:rPr lang="en-GB" dirty="0"/>
              <a:t>Significant comorbidities</a:t>
            </a:r>
          </a:p>
          <a:p>
            <a:pPr marL="457200" lvl="1" indent="0">
              <a:buNone/>
            </a:pPr>
            <a:endParaRPr lang="en-GB" dirty="0"/>
          </a:p>
          <a:p>
            <a:pPr marL="628650" lvl="1" indent="-450850">
              <a:tabLst>
                <a:tab pos="361950" algn="l"/>
                <a:tab pos="1162050" algn="l"/>
                <a:tab pos="1695450" algn="l"/>
                <a:tab pos="2247900" algn="l"/>
                <a:tab pos="2781300" algn="l"/>
              </a:tabLst>
              <a:defRPr/>
            </a:pPr>
            <a:endParaRPr lang="en-US" altLang="en-US" sz="1800" dirty="0"/>
          </a:p>
        </p:txBody>
      </p:sp>
      <p:sp>
        <p:nvSpPr>
          <p:cNvPr id="11" name="Footer Placeholder 1">
            <a:extLst>
              <a:ext uri="{FF2B5EF4-FFF2-40B4-BE49-F238E27FC236}">
                <a16:creationId xmlns:a16="http://schemas.microsoft.com/office/drawing/2014/main" id="{DE1CDE0C-F066-EFF8-843A-61738D0C3446}"/>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10" name="TextBox 13">
            <a:extLst>
              <a:ext uri="{FF2B5EF4-FFF2-40B4-BE49-F238E27FC236}">
                <a16:creationId xmlns:a16="http://schemas.microsoft.com/office/drawing/2014/main" id="{BE395A84-1580-EB3D-1551-E54289FA625B}"/>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827347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18DD-0925-9363-AE1A-FA56BA390B78}"/>
            </a:ext>
          </a:extLst>
        </p:cNvPr>
        <p:cNvGrpSpPr/>
        <p:nvPr/>
      </p:nvGrpSpPr>
      <p:grpSpPr>
        <a:xfrm>
          <a:off x="0" y="0"/>
          <a:ext cx="0" cy="0"/>
          <a:chOff x="0" y="0"/>
          <a:chExt cx="0" cy="0"/>
        </a:xfrm>
      </p:grpSpPr>
      <p:sp>
        <p:nvSpPr>
          <p:cNvPr id="52227" name="Title 1">
            <a:extLst>
              <a:ext uri="{FF2B5EF4-FFF2-40B4-BE49-F238E27FC236}">
                <a16:creationId xmlns:a16="http://schemas.microsoft.com/office/drawing/2014/main" id="{E437FBB4-F705-6DF6-C9AD-06E79B32C9AF}"/>
              </a:ext>
            </a:extLst>
          </p:cNvPr>
          <p:cNvSpPr>
            <a:spLocks noGrp="1"/>
          </p:cNvSpPr>
          <p:nvPr>
            <p:ph type="title"/>
          </p:nvPr>
        </p:nvSpPr>
        <p:spPr bwMode="auto">
          <a:xfrm>
            <a:off x="2017776" y="-68421"/>
            <a:ext cx="9427464"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US" altLang="en-US" b="1" kern="1200" dirty="0">
                <a:latin typeface="Arial" panose="020B0604020202020204" pitchFamily="34" charset="0"/>
                <a:ea typeface="+mj-ea"/>
                <a:cs typeface="Arial" panose="020B0604020202020204" pitchFamily="34" charset="0"/>
              </a:rPr>
              <a:t>Structuring the Consultation </a:t>
            </a:r>
          </a:p>
        </p:txBody>
      </p:sp>
      <p:graphicFrame>
        <p:nvGraphicFramePr>
          <p:cNvPr id="6" name="Diagram 5">
            <a:extLst>
              <a:ext uri="{FF2B5EF4-FFF2-40B4-BE49-F238E27FC236}">
                <a16:creationId xmlns:a16="http://schemas.microsoft.com/office/drawing/2014/main" id="{B5F76018-CBCE-635C-1A56-B345C50248FF}"/>
              </a:ext>
            </a:extLst>
          </p:cNvPr>
          <p:cNvGraphicFramePr/>
          <p:nvPr>
            <p:extLst>
              <p:ext uri="{D42A27DB-BD31-4B8C-83A1-F6EECF244321}">
                <p14:modId xmlns:p14="http://schemas.microsoft.com/office/powerpoint/2010/main" val="3511900003"/>
              </p:ext>
            </p:extLst>
          </p:nvPr>
        </p:nvGraphicFramePr>
        <p:xfrm>
          <a:off x="2017776" y="1045178"/>
          <a:ext cx="7214714" cy="5048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1E679426-C6C4-DF55-31AE-D7EE6120AF5A}"/>
              </a:ext>
            </a:extLst>
          </p:cNvPr>
          <p:cNvSpPr/>
          <p:nvPr/>
        </p:nvSpPr>
        <p:spPr>
          <a:xfrm>
            <a:off x="9571238" y="1127992"/>
            <a:ext cx="2438400" cy="4882895"/>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Community pharmacists play a key role in reassurance, monitoring, and appropriate referral.</a:t>
            </a:r>
          </a:p>
        </p:txBody>
      </p:sp>
    </p:spTree>
    <p:extLst>
      <p:ext uri="{BB962C8B-B14F-4D97-AF65-F5344CB8AC3E}">
        <p14:creationId xmlns:p14="http://schemas.microsoft.com/office/powerpoint/2010/main" val="137733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34A9-0223-661C-6C88-896A5F1C6A42}"/>
              </a:ext>
            </a:extLst>
          </p:cNvPr>
          <p:cNvSpPr>
            <a:spLocks noGrp="1"/>
          </p:cNvSpPr>
          <p:nvPr>
            <p:ph type="title"/>
          </p:nvPr>
        </p:nvSpPr>
        <p:spPr/>
        <p:txBody>
          <a:bodyPr>
            <a:normAutofit/>
          </a:bodyPr>
          <a:lstStyle/>
          <a:p>
            <a:r>
              <a:rPr lang="en-GB" dirty="0"/>
              <a:t>Consultation skills that reduce unnecessary supply:</a:t>
            </a:r>
          </a:p>
        </p:txBody>
      </p:sp>
      <p:sp>
        <p:nvSpPr>
          <p:cNvPr id="3" name="Content Placeholder 2">
            <a:extLst>
              <a:ext uri="{FF2B5EF4-FFF2-40B4-BE49-F238E27FC236}">
                <a16:creationId xmlns:a16="http://schemas.microsoft.com/office/drawing/2014/main" id="{8ACAA085-1633-5C6C-8C70-635666649EB6}"/>
              </a:ext>
            </a:extLst>
          </p:cNvPr>
          <p:cNvSpPr>
            <a:spLocks noGrp="1"/>
          </p:cNvSpPr>
          <p:nvPr>
            <p:ph idx="1"/>
          </p:nvPr>
        </p:nvSpPr>
        <p:spPr>
          <a:xfrm>
            <a:off x="2566494" y="1729557"/>
            <a:ext cx="9126520" cy="4351338"/>
          </a:xfrm>
        </p:spPr>
        <p:txBody>
          <a:bodyPr>
            <a:normAutofit lnSpcReduction="10000"/>
          </a:bodyPr>
          <a:lstStyle/>
          <a:p>
            <a:pPr>
              <a:spcAft>
                <a:spcPts val="600"/>
              </a:spcAft>
            </a:pPr>
            <a:r>
              <a:rPr lang="en-GB" sz="2600" dirty="0">
                <a:latin typeface="Arial" panose="020B0604020202020204" pitchFamily="34" charset="0"/>
                <a:cs typeface="Arial" panose="020B0604020202020204" pitchFamily="34" charset="0"/>
              </a:rPr>
              <a:t>Focused history taking – start with an open question (“golden minute”)</a:t>
            </a:r>
          </a:p>
          <a:p>
            <a:pPr>
              <a:spcAft>
                <a:spcPts val="600"/>
              </a:spcAft>
            </a:pPr>
            <a:r>
              <a:rPr lang="en-GB" sz="2600" dirty="0">
                <a:latin typeface="Arial" panose="020B0604020202020204" pitchFamily="34" charset="0"/>
                <a:cs typeface="Arial" panose="020B0604020202020204" pitchFamily="34" charset="0"/>
              </a:rPr>
              <a:t>Careful clinical observation – how does the patient appear?</a:t>
            </a:r>
          </a:p>
          <a:p>
            <a:pPr>
              <a:spcAft>
                <a:spcPts val="600"/>
              </a:spcAft>
            </a:pPr>
            <a:r>
              <a:rPr lang="en-GB" sz="2600" dirty="0">
                <a:latin typeface="Arial" panose="020B0604020202020204" pitchFamily="34" charset="0"/>
                <a:cs typeface="Arial" panose="020B0604020202020204" pitchFamily="34" charset="0"/>
              </a:rPr>
              <a:t>Using clinical tools appropriately e.g. FeverPAIN, NEWS2</a:t>
            </a:r>
          </a:p>
          <a:p>
            <a:pPr>
              <a:spcAft>
                <a:spcPts val="600"/>
              </a:spcAft>
            </a:pPr>
            <a:r>
              <a:rPr lang="en-GB" sz="2600" dirty="0">
                <a:latin typeface="Arial" panose="020B0604020202020204" pitchFamily="34" charset="0"/>
                <a:cs typeface="Arial" panose="020B0604020202020204" pitchFamily="34" charset="0"/>
              </a:rPr>
              <a:t>Avoiding early diagnostic tunnelling</a:t>
            </a:r>
          </a:p>
          <a:p>
            <a:pPr>
              <a:spcAft>
                <a:spcPts val="600"/>
              </a:spcAft>
            </a:pPr>
            <a:r>
              <a:rPr lang="en-GB" sz="2600" dirty="0">
                <a:latin typeface="Arial" panose="020B0604020202020204" pitchFamily="34" charset="0"/>
                <a:cs typeface="Arial" panose="020B0604020202020204" pitchFamily="34" charset="0"/>
              </a:rPr>
              <a:t>Structured physical examination within Pharmacy First pathways</a:t>
            </a:r>
          </a:p>
          <a:p>
            <a:pPr marL="0" indent="0">
              <a:buNone/>
            </a:pPr>
            <a:r>
              <a:rPr lang="en-GB" sz="2900" b="1" dirty="0">
                <a:latin typeface="Arial" panose="020B0604020202020204" pitchFamily="34" charset="0"/>
                <a:cs typeface="Arial" panose="020B0604020202020204" pitchFamily="34" charset="0"/>
              </a:rPr>
              <a:t>Good consultations support safe antimicrobial stewardship and appropriate referral.</a:t>
            </a:r>
          </a:p>
          <a:p>
            <a:pPr marL="342900" lvl="0" indent="-342900">
              <a:lnSpc>
                <a:spcPct val="107000"/>
              </a:lnSpc>
              <a:spcAft>
                <a:spcPts val="800"/>
              </a:spcAft>
              <a:buSzPts val="1000"/>
              <a:buFont typeface="Symbol" panose="05050102010706020507" pitchFamily="18" charset="2"/>
              <a:buChar char=""/>
              <a:tabLst>
                <a:tab pos="457200" algn="l"/>
              </a:tabLst>
            </a:pPr>
            <a:endParaRPr lang="en-GB" sz="2400" i="1"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34B4E24-5027-B69C-9C25-AB5F6CA14763}"/>
              </a:ext>
            </a:extLst>
          </p:cNvPr>
          <p:cNvSpPr txBox="1"/>
          <p:nvPr/>
        </p:nvSpPr>
        <p:spPr>
          <a:xfrm>
            <a:off x="182919" y="2002999"/>
            <a:ext cx="1940886" cy="3726716"/>
          </a:xfrm>
          <a:prstGeom prst="roundRect">
            <a:avLst/>
          </a:prstGeom>
          <a:ln w="28575">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500" b="1" dirty="0">
                <a:latin typeface="Arial" panose="020B0604020202020204" pitchFamily="34" charset="0"/>
                <a:cs typeface="Arial" panose="020B0604020202020204" pitchFamily="34" charset="0"/>
              </a:rPr>
              <a:t>Antibiotic supply must follow the national clinical pathways &amp; PGD criteria.</a:t>
            </a:r>
          </a:p>
        </p:txBody>
      </p:sp>
    </p:spTree>
    <p:extLst>
      <p:ext uri="{BB962C8B-B14F-4D97-AF65-F5344CB8AC3E}">
        <p14:creationId xmlns:p14="http://schemas.microsoft.com/office/powerpoint/2010/main" val="342782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8ED5D-1904-21EA-6192-D6320B88236A}"/>
            </a:ext>
          </a:extLst>
        </p:cNvPr>
        <p:cNvGrpSpPr/>
        <p:nvPr/>
      </p:nvGrpSpPr>
      <p:grpSpPr>
        <a:xfrm>
          <a:off x="0" y="0"/>
          <a:ext cx="0" cy="0"/>
          <a:chOff x="0" y="0"/>
          <a:chExt cx="0" cy="0"/>
        </a:xfrm>
      </p:grpSpPr>
      <p:sp>
        <p:nvSpPr>
          <p:cNvPr id="52227" name="Title 1">
            <a:extLst>
              <a:ext uri="{FF2B5EF4-FFF2-40B4-BE49-F238E27FC236}">
                <a16:creationId xmlns:a16="http://schemas.microsoft.com/office/drawing/2014/main" id="{7ED32372-9067-4E49-6DEC-67CDD3DD251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altLang="en-US" sz="4000" dirty="0">
                <a:solidFill>
                  <a:srgbClr val="AF1E2C"/>
                </a:solidFill>
              </a:rPr>
              <a:t>Key Actions for effective consultations</a:t>
            </a:r>
          </a:p>
        </p:txBody>
      </p:sp>
      <p:sp>
        <p:nvSpPr>
          <p:cNvPr id="9" name="Footer Placeholder 1">
            <a:extLst>
              <a:ext uri="{FF2B5EF4-FFF2-40B4-BE49-F238E27FC236}">
                <a16:creationId xmlns:a16="http://schemas.microsoft.com/office/drawing/2014/main" id="{47679B2F-4FD6-B888-564E-920B3EA35AF9}"/>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7" name="TextBox 13">
            <a:extLst>
              <a:ext uri="{FF2B5EF4-FFF2-40B4-BE49-F238E27FC236}">
                <a16:creationId xmlns:a16="http://schemas.microsoft.com/office/drawing/2014/main" id="{D46B5FC2-B999-AA12-C465-E1DE8B2C3883}"/>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
        <p:nvSpPr>
          <p:cNvPr id="4" name="Rectangle 2">
            <a:extLst>
              <a:ext uri="{FF2B5EF4-FFF2-40B4-BE49-F238E27FC236}">
                <a16:creationId xmlns:a16="http://schemas.microsoft.com/office/drawing/2014/main" id="{1B98E56C-E368-7C9D-CD2E-07FAD39C18BB}"/>
              </a:ext>
            </a:extLst>
          </p:cNvPr>
          <p:cNvSpPr>
            <a:spLocks noGrp="1" noChangeArrowheads="1"/>
          </p:cNvSpPr>
          <p:nvPr>
            <p:ph idx="1"/>
          </p:nvPr>
        </p:nvSpPr>
        <p:spPr bwMode="auto">
          <a:xfrm>
            <a:off x="1521580" y="1690688"/>
            <a:ext cx="10230379"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3200" i="0" u="none" strike="noStrike" cap="none" normalizeH="0" baseline="0" dirty="0">
                <a:ln>
                  <a:noFill/>
                </a:ln>
                <a:solidFill>
                  <a:schemeClr val="tx1"/>
                </a:solidFill>
                <a:effectLst/>
                <a:latin typeface="Arial" panose="020B0604020202020204" pitchFamily="34" charset="0"/>
              </a:rPr>
              <a:t>Address the patient / parent / carer’s concerns and expectations</a:t>
            </a:r>
          </a:p>
          <a:p>
            <a:pPr eaLnBrk="0" fontAlgn="base" hangingPunct="0">
              <a:lnSpc>
                <a:spcPct val="100000"/>
              </a:lnSpc>
              <a:spcBef>
                <a:spcPct val="0"/>
              </a:spcBef>
              <a:spcAft>
                <a:spcPct val="0"/>
              </a:spcAft>
            </a:pPr>
            <a:r>
              <a:rPr kumimoji="0" lang="en-US" altLang="en-US" sz="3200" i="0" u="none" strike="noStrike" cap="none" normalizeH="0" baseline="0" dirty="0">
                <a:ln>
                  <a:noFill/>
                </a:ln>
                <a:solidFill>
                  <a:schemeClr val="tx1"/>
                </a:solidFill>
                <a:effectLst/>
                <a:latin typeface="Arial" panose="020B0604020202020204" pitchFamily="34" charset="0"/>
              </a:rPr>
              <a:t>Communicate the expected duration of symptoms</a:t>
            </a:r>
          </a:p>
          <a:p>
            <a:pPr eaLnBrk="0" fontAlgn="base" hangingPunct="0">
              <a:lnSpc>
                <a:spcPct val="100000"/>
              </a:lnSpc>
              <a:spcBef>
                <a:spcPct val="0"/>
              </a:spcBef>
              <a:spcAft>
                <a:spcPct val="0"/>
              </a:spcAft>
            </a:pPr>
            <a:r>
              <a:rPr kumimoji="0" lang="en-US" altLang="en-US" sz="3200" i="0" u="none" strike="noStrike" cap="none" normalizeH="0" baseline="0" dirty="0">
                <a:ln>
                  <a:noFill/>
                </a:ln>
                <a:solidFill>
                  <a:schemeClr val="tx1"/>
                </a:solidFill>
                <a:effectLst/>
                <a:latin typeface="Arial" panose="020B0604020202020204" pitchFamily="34" charset="0"/>
              </a:rPr>
              <a:t>Provide clear safety-netting advice</a:t>
            </a:r>
          </a:p>
          <a:p>
            <a:pPr eaLnBrk="0" fontAlgn="base" hangingPunct="0">
              <a:lnSpc>
                <a:spcPct val="100000"/>
              </a:lnSpc>
              <a:spcBef>
                <a:spcPct val="0"/>
              </a:spcBef>
              <a:spcAft>
                <a:spcPct val="0"/>
              </a:spcAft>
            </a:pPr>
            <a:r>
              <a:rPr kumimoji="0" lang="en-US" altLang="en-US" sz="3200" i="0" u="none" strike="noStrike" cap="none" normalizeH="0" baseline="0" dirty="0">
                <a:ln>
                  <a:noFill/>
                </a:ln>
                <a:solidFill>
                  <a:schemeClr val="tx1"/>
                </a:solidFill>
                <a:effectLst/>
                <a:latin typeface="Arial" panose="020B0604020202020204" pitchFamily="34" charset="0"/>
              </a:rPr>
              <a:t>Be confident in clinical decisions and refer when needed</a:t>
            </a:r>
          </a:p>
          <a:p>
            <a:pPr eaLnBrk="0" fontAlgn="base" hangingPunct="0">
              <a:lnSpc>
                <a:spcPct val="100000"/>
              </a:lnSpc>
              <a:spcBef>
                <a:spcPct val="0"/>
              </a:spcBef>
              <a:spcAft>
                <a:spcPct val="0"/>
              </a:spcAft>
            </a:pPr>
            <a:r>
              <a:rPr kumimoji="0" lang="en-US" altLang="en-US" sz="3200" i="0" u="none" strike="noStrike" cap="none" normalizeH="0" baseline="0" dirty="0">
                <a:ln>
                  <a:noFill/>
                </a:ln>
                <a:solidFill>
                  <a:schemeClr val="tx1"/>
                </a:solidFill>
                <a:effectLst/>
                <a:latin typeface="Arial" panose="020B0604020202020204" pitchFamily="34" charset="0"/>
              </a:rPr>
              <a:t>Reflect, learn and work with colleagues across primary care</a:t>
            </a:r>
          </a:p>
        </p:txBody>
      </p:sp>
    </p:spTree>
    <p:extLst>
      <p:ext uri="{BB962C8B-B14F-4D97-AF65-F5344CB8AC3E}">
        <p14:creationId xmlns:p14="http://schemas.microsoft.com/office/powerpoint/2010/main" val="353551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a16="http://schemas.microsoft.com/office/drawing/2014/main" id="{A742DD84-9D96-4FD5-BE30-1EA0711B30CB}"/>
              </a:ext>
            </a:extLst>
          </p:cNvPr>
          <p:cNvSpPr>
            <a:spLocks noGrp="1"/>
          </p:cNvSpPr>
          <p:nvPr>
            <p:ph type="title"/>
          </p:nvPr>
        </p:nvSpPr>
        <p:spPr bwMode="auto">
          <a:xfrm>
            <a:off x="207099" y="2103437"/>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pPr>
              <a:tabLst>
                <a:tab pos="266700" algn="l"/>
              </a:tabLst>
            </a:pPr>
            <a:r>
              <a:rPr kumimoji="0" lang="en-GB" altLang="en-US" sz="4000" b="1" i="0" u="none" strike="noStrike" kern="1200" cap="none" spc="0" normalizeH="0" baseline="0" noProof="0" dirty="0">
                <a:ln>
                  <a:noFill/>
                </a:ln>
                <a:solidFill>
                  <a:srgbClr val="AF1E2C"/>
                </a:solidFill>
                <a:effectLst/>
                <a:uLnTx/>
                <a:uFillTx/>
                <a:ea typeface="+mj-ea"/>
              </a:rPr>
              <a:t>Community Pharmacy support with r</a:t>
            </a:r>
            <a:r>
              <a:rPr kumimoji="0" lang="en-GB" altLang="en-US" sz="4000" b="1"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educing use of antibiotics in children</a:t>
            </a:r>
            <a:br>
              <a:rPr kumimoji="0" lang="en-GB" altLang="en-US" sz="4000" b="1"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br>
              <a:rPr kumimoji="0" lang="en-GB" altLang="en-US" sz="4000" b="1" i="0" u="none" strike="noStrike" kern="1200" cap="none" spc="0" normalizeH="0" baseline="0" noProof="0" dirty="0">
                <a:ln>
                  <a:noFill/>
                </a:ln>
                <a:solidFill>
                  <a:srgbClr val="AF1E2C"/>
                </a:solidFill>
                <a:effectLst/>
                <a:uLnTx/>
                <a:uFillTx/>
                <a:ea typeface="+mj-ea"/>
              </a:rPr>
            </a:br>
            <a:r>
              <a:rPr kumimoji="0" lang="en-GB" altLang="en-US" sz="4000" b="1"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t>
            </a:r>
            <a:r>
              <a:rPr lang="en-GB" altLang="en-US" sz="4000" dirty="0">
                <a:solidFill>
                  <a:srgbClr val="AF1E2C"/>
                </a:solidFill>
                <a:latin typeface="Arial" panose="020B0604020202020204" pitchFamily="34" charset="0"/>
                <a:cs typeface="Arial" panose="020B0604020202020204" pitchFamily="34" charset="0"/>
              </a:rPr>
              <a:t>Acute </a:t>
            </a:r>
            <a:r>
              <a:rPr lang="en-GB" altLang="en-US" sz="4000" dirty="0">
                <a:solidFill>
                  <a:srgbClr val="AF1E2C"/>
                </a:solidFill>
              </a:rPr>
              <a:t>Otitis media</a:t>
            </a:r>
          </a:p>
        </p:txBody>
      </p:sp>
      <p:sp>
        <p:nvSpPr>
          <p:cNvPr id="2" name="Title 1">
            <a:extLst>
              <a:ext uri="{FF2B5EF4-FFF2-40B4-BE49-F238E27FC236}">
                <a16:creationId xmlns:a16="http://schemas.microsoft.com/office/drawing/2014/main" id="{8128DE0B-89BD-1E92-7E70-89609EFE7753}"/>
              </a:ext>
            </a:extLst>
          </p:cNvPr>
          <p:cNvSpPr txBox="1">
            <a:spLocks/>
          </p:cNvSpPr>
          <p:nvPr/>
        </p:nvSpPr>
        <p:spPr bwMode="auto">
          <a:xfrm>
            <a:off x="207099" y="4269640"/>
            <a:ext cx="5060937"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lang="en-US" sz="3200" b="1" kern="1200" dirty="0">
                <a:solidFill>
                  <a:srgbClr val="AD0016"/>
                </a:solidFill>
                <a:latin typeface="Arial" panose="020B0604020202020204" pitchFamily="34" charset="0"/>
                <a:ea typeface="+mj-ea"/>
                <a:cs typeface="Arial" panose="020B0604020202020204" pitchFamily="34" charset="0"/>
              </a:defRPr>
            </a:lvl1pPr>
          </a:lstStyle>
          <a:p>
            <a:pPr>
              <a:tabLst>
                <a:tab pos="266700" algn="l"/>
              </a:tabLst>
            </a:pPr>
            <a:r>
              <a:rPr lang="en-GB" altLang="en-US" sz="3600" b="0" dirty="0">
                <a:solidFill>
                  <a:srgbClr val="AF1E2C"/>
                </a:solidFill>
              </a:rPr>
              <a:t>Dr Graham Duce</a:t>
            </a:r>
          </a:p>
          <a:p>
            <a:pPr>
              <a:tabLst>
                <a:tab pos="266700" algn="l"/>
              </a:tabLst>
            </a:pPr>
            <a:r>
              <a:rPr lang="en-GB" altLang="en-US" sz="3100" b="0" dirty="0">
                <a:solidFill>
                  <a:srgbClr val="AF1E2C"/>
                </a:solidFill>
              </a:rPr>
              <a:t>GP Partner, &amp; Clinical and Prescribing Lead for Cheshire and Merseyside ICB</a:t>
            </a:r>
          </a:p>
          <a:p>
            <a:pPr>
              <a:tabLst>
                <a:tab pos="266700" algn="l"/>
              </a:tabLst>
            </a:pPr>
            <a:endParaRPr lang="en-GB" altLang="en-US" sz="3600" b="0" dirty="0">
              <a:solidFill>
                <a:srgbClr val="AF1E2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a:xfrm>
            <a:off x="1926336" y="365127"/>
            <a:ext cx="9427464" cy="1325563"/>
          </a:xfrm>
        </p:spPr>
        <p:txBody>
          <a:bodyPr vert="horz" lIns="91440" tIns="45720" rIns="91440" bIns="45720" rtlCol="0" anchor="ctr">
            <a:normAutofit/>
          </a:bodyPr>
          <a:lstStyle/>
          <a:p>
            <a:r>
              <a:rPr lang="en-US" b="1" kern="1200" dirty="0">
                <a:latin typeface="Arial" panose="020B0604020202020204" pitchFamily="34" charset="0"/>
                <a:ea typeface="+mj-ea"/>
                <a:cs typeface="Arial" panose="020B0604020202020204" pitchFamily="34" charset="0"/>
              </a:rPr>
              <a:t>Children Prescribed Antibiotics in Primary Care </a:t>
            </a:r>
            <a:br>
              <a:rPr lang="en-US" b="1" kern="1200" dirty="0">
                <a:latin typeface="Arial" panose="020B0604020202020204" pitchFamily="34" charset="0"/>
                <a:ea typeface="+mj-ea"/>
                <a:cs typeface="Arial" panose="020B0604020202020204" pitchFamily="34" charset="0"/>
              </a:rPr>
            </a:br>
            <a:endParaRPr lang="en-US" b="1" kern="1200" dirty="0">
              <a:latin typeface="Arial" panose="020B0604020202020204" pitchFamily="34" charset="0"/>
              <a:ea typeface="+mj-ea"/>
              <a:cs typeface="Arial" panose="020B0604020202020204" pitchFamily="34" charset="0"/>
            </a:endParaRPr>
          </a:p>
        </p:txBody>
      </p:sp>
      <p:pic>
        <p:nvPicPr>
          <p:cNvPr id="8" name="Picture 7">
            <a:extLst>
              <a:ext uri="{FF2B5EF4-FFF2-40B4-BE49-F238E27FC236}">
                <a16:creationId xmlns:a16="http://schemas.microsoft.com/office/drawing/2014/main" id="{FF327699-86DA-4EF2-D5BD-1D8F072E57DF}"/>
              </a:ext>
            </a:extLst>
          </p:cNvPr>
          <p:cNvPicPr>
            <a:picLocks noChangeAspect="1"/>
          </p:cNvPicPr>
          <p:nvPr/>
        </p:nvPicPr>
        <p:blipFill>
          <a:blip r:embed="rId3"/>
          <a:stretch>
            <a:fillRect/>
          </a:stretch>
        </p:blipFill>
        <p:spPr>
          <a:xfrm>
            <a:off x="2543175" y="1053599"/>
            <a:ext cx="7072313" cy="5246502"/>
          </a:xfrm>
          <a:prstGeom prst="rect">
            <a:avLst/>
          </a:prstGeom>
        </p:spPr>
      </p:pic>
      <p:pic>
        <p:nvPicPr>
          <p:cNvPr id="10" name="Picture 9">
            <a:extLst>
              <a:ext uri="{FF2B5EF4-FFF2-40B4-BE49-F238E27FC236}">
                <a16:creationId xmlns:a16="http://schemas.microsoft.com/office/drawing/2014/main" id="{55FB976D-7F30-085E-36F4-815B318DA1F2}"/>
              </a:ext>
            </a:extLst>
          </p:cNvPr>
          <p:cNvPicPr>
            <a:picLocks noChangeAspect="1"/>
          </p:cNvPicPr>
          <p:nvPr/>
        </p:nvPicPr>
        <p:blipFill>
          <a:blip r:embed="rId4"/>
          <a:stretch>
            <a:fillRect/>
          </a:stretch>
        </p:blipFill>
        <p:spPr>
          <a:xfrm>
            <a:off x="2466977" y="1016706"/>
            <a:ext cx="7072312" cy="5283395"/>
          </a:xfrm>
          <a:prstGeom prst="rect">
            <a:avLst/>
          </a:prstGeom>
        </p:spPr>
      </p:pic>
    </p:spTree>
    <p:extLst>
      <p:ext uri="{BB962C8B-B14F-4D97-AF65-F5344CB8AC3E}">
        <p14:creationId xmlns:p14="http://schemas.microsoft.com/office/powerpoint/2010/main" val="39975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C6700-B515-3122-29B9-C79DF9C5F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7B137-19DC-A739-FCB6-4BB72CB2CD4F}"/>
              </a:ext>
            </a:extLst>
          </p:cNvPr>
          <p:cNvSpPr>
            <a:spLocks noGrp="1"/>
          </p:cNvSpPr>
          <p:nvPr>
            <p:ph type="title"/>
          </p:nvPr>
        </p:nvSpPr>
        <p:spPr>
          <a:xfrm>
            <a:off x="1926336" y="365127"/>
            <a:ext cx="9427464" cy="1325563"/>
          </a:xfrm>
        </p:spPr>
        <p:txBody>
          <a:bodyPr vert="horz" lIns="91440" tIns="45720" rIns="91440" bIns="45720" rtlCol="0" anchor="ctr">
            <a:normAutofit fontScale="90000"/>
          </a:bodyPr>
          <a:lstStyle/>
          <a:p>
            <a:r>
              <a:rPr lang="en-GB" dirty="0"/>
              <a:t>Which Conditions Are Driving Paediatric Antibiotic Use?</a:t>
            </a:r>
            <a:br>
              <a:rPr lang="en-US" b="1" kern="1200" dirty="0">
                <a:latin typeface="Arial" panose="020B0604020202020204" pitchFamily="34" charset="0"/>
                <a:ea typeface="+mj-ea"/>
                <a:cs typeface="Arial" panose="020B0604020202020204" pitchFamily="34" charset="0"/>
              </a:rPr>
            </a:br>
            <a:endParaRPr lang="en-US" b="1" kern="1200" dirty="0">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58BF09F0-0BFB-AB8E-975F-A8A6F383733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102944" y="1228298"/>
            <a:ext cx="9250856" cy="4674358"/>
          </a:xfrm>
          <a:prstGeom prst="rect">
            <a:avLst/>
          </a:prstGeom>
        </p:spPr>
      </p:pic>
      <p:sp>
        <p:nvSpPr>
          <p:cNvPr id="3" name="Rectangle: Rounded Corners 2">
            <a:extLst>
              <a:ext uri="{FF2B5EF4-FFF2-40B4-BE49-F238E27FC236}">
                <a16:creationId xmlns:a16="http://schemas.microsoft.com/office/drawing/2014/main" id="{BA3DFF12-E200-FB98-84D6-3D6741B998CB}"/>
              </a:ext>
            </a:extLst>
          </p:cNvPr>
          <p:cNvSpPr/>
          <p:nvPr/>
        </p:nvSpPr>
        <p:spPr>
          <a:xfrm>
            <a:off x="2102944" y="4108862"/>
            <a:ext cx="4939124" cy="878774"/>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4708934-B22B-32AE-05EF-91A917A41178}"/>
              </a:ext>
            </a:extLst>
          </p:cNvPr>
          <p:cNvSpPr/>
          <p:nvPr/>
        </p:nvSpPr>
        <p:spPr>
          <a:xfrm>
            <a:off x="192360" y="2406317"/>
            <a:ext cx="1733976" cy="308039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Most are self-limiting respiratory infections.</a:t>
            </a:r>
          </a:p>
          <a:p>
            <a:pPr algn="ctr"/>
            <a:endParaRPr lang="en-GB" sz="2000" b="1" dirty="0"/>
          </a:p>
          <a:p>
            <a:pPr algn="ctr"/>
            <a:r>
              <a:rPr lang="en-GB" sz="2000" b="1" dirty="0"/>
              <a:t>AOM is a major contributor</a:t>
            </a:r>
          </a:p>
        </p:txBody>
      </p:sp>
      <p:sp>
        <p:nvSpPr>
          <p:cNvPr id="6" name="TextBox 5">
            <a:extLst>
              <a:ext uri="{FF2B5EF4-FFF2-40B4-BE49-F238E27FC236}">
                <a16:creationId xmlns:a16="http://schemas.microsoft.com/office/drawing/2014/main" id="{A331E1E1-C8E6-D4DE-47D7-A628F0610F86}"/>
              </a:ext>
            </a:extLst>
          </p:cNvPr>
          <p:cNvSpPr txBox="1"/>
          <p:nvPr/>
        </p:nvSpPr>
        <p:spPr>
          <a:xfrm>
            <a:off x="8775031" y="6026450"/>
            <a:ext cx="2129109" cy="369332"/>
          </a:xfrm>
          <a:prstGeom prst="rect">
            <a:avLst/>
          </a:prstGeom>
          <a:noFill/>
        </p:spPr>
        <p:txBody>
          <a:bodyPr wrap="none" rtlCol="0">
            <a:spAutoFit/>
          </a:bodyPr>
          <a:lstStyle/>
          <a:p>
            <a:r>
              <a:rPr lang="en-GB" dirty="0">
                <a:solidFill>
                  <a:srgbClr val="C00000"/>
                </a:solidFill>
              </a:rPr>
              <a:t>[Add in link to study</a:t>
            </a:r>
            <a:r>
              <a:rPr lang="en-GB" dirty="0"/>
              <a:t>]</a:t>
            </a:r>
          </a:p>
        </p:txBody>
      </p:sp>
      <p:pic>
        <p:nvPicPr>
          <p:cNvPr id="8" name="Picture 7">
            <a:extLst>
              <a:ext uri="{FF2B5EF4-FFF2-40B4-BE49-F238E27FC236}">
                <a16:creationId xmlns:a16="http://schemas.microsoft.com/office/drawing/2014/main" id="{22EB3E18-2F5B-CD6C-D1E7-67B3C8A615D2}"/>
              </a:ext>
            </a:extLst>
          </p:cNvPr>
          <p:cNvPicPr>
            <a:picLocks noChangeAspect="1"/>
          </p:cNvPicPr>
          <p:nvPr/>
        </p:nvPicPr>
        <p:blipFill>
          <a:blip r:embed="rId4"/>
          <a:stretch>
            <a:fillRect/>
          </a:stretch>
        </p:blipFill>
        <p:spPr>
          <a:xfrm>
            <a:off x="0" y="192893"/>
            <a:ext cx="12192000" cy="6472214"/>
          </a:xfrm>
          <a:prstGeom prst="rect">
            <a:avLst/>
          </a:prstGeom>
        </p:spPr>
      </p:pic>
    </p:spTree>
    <p:extLst>
      <p:ext uri="{BB962C8B-B14F-4D97-AF65-F5344CB8AC3E}">
        <p14:creationId xmlns:p14="http://schemas.microsoft.com/office/powerpoint/2010/main" val="372195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02D9428B-52E4-41C3-8D4E-6317FA3191C0}"/>
              </a:ext>
            </a:extLst>
          </p:cNvPr>
          <p:cNvSpPr>
            <a:spLocks noGrp="1"/>
          </p:cNvSpPr>
          <p:nvPr>
            <p:ph type="title"/>
          </p:nvPr>
        </p:nvSpPr>
        <p:spPr bwMode="auto">
          <a:xfrm>
            <a:off x="1946274" y="532285"/>
            <a:ext cx="10156826"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dirty="0"/>
              <a:t>Prevention reduces infections and antibiotic need</a:t>
            </a:r>
            <a:endParaRPr lang="en-GB" altLang="en-US" b="0" dirty="0">
              <a:solidFill>
                <a:srgbClr val="AF1E2C"/>
              </a:solidFill>
            </a:endParaRPr>
          </a:p>
        </p:txBody>
      </p:sp>
      <p:sp>
        <p:nvSpPr>
          <p:cNvPr id="9" name="TextBox 13">
            <a:extLst>
              <a:ext uri="{FF2B5EF4-FFF2-40B4-BE49-F238E27FC236}">
                <a16:creationId xmlns:a16="http://schemas.microsoft.com/office/drawing/2014/main" id="{0E4BA78B-AA90-4EB4-A892-2A347B0224F2}"/>
              </a:ext>
            </a:extLst>
          </p:cNvPr>
          <p:cNvSpPr txBox="1">
            <a:spLocks noChangeArrowheads="1"/>
          </p:cNvSpPr>
          <p:nvPr/>
        </p:nvSpPr>
        <p:spPr bwMode="auto">
          <a:xfrm>
            <a:off x="4059695" y="6335221"/>
            <a:ext cx="749730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GOV.UK UKHSA routine schedule (2026); UKHSA flu programme (2025–26); NHS England </a:t>
            </a:r>
            <a:r>
              <a:rPr lang="en-GB" altLang="en-US" sz="1100" dirty="0" err="1">
                <a:solidFill>
                  <a:srgbClr val="AD0016"/>
                </a:solidFill>
              </a:rPr>
              <a:t>nirsevimab</a:t>
            </a:r>
            <a:r>
              <a:rPr lang="en-GB" altLang="en-US" sz="1100" dirty="0">
                <a:solidFill>
                  <a:srgbClr val="AD0016"/>
                </a:solidFill>
              </a:rPr>
              <a:t> rollout (2025); </a:t>
            </a:r>
          </a:p>
          <a:p>
            <a:pPr eaLnBrk="1" hangingPunct="1"/>
            <a:r>
              <a:rPr lang="en-GB" altLang="en-US" sz="1100" dirty="0">
                <a:solidFill>
                  <a:srgbClr val="AD0016"/>
                </a:solidFill>
              </a:rPr>
              <a:t>CID 2025; BMC Infect Dis 2026; Frontiers 2024.</a:t>
            </a:r>
          </a:p>
          <a:p>
            <a:pPr algn="ctr" eaLnBrk="1" hangingPunct="1"/>
            <a:endParaRPr lang="en-GB" altLang="en-US" sz="1200" dirty="0">
              <a:solidFill>
                <a:srgbClr val="AD0016"/>
              </a:solidFill>
            </a:endParaRPr>
          </a:p>
        </p:txBody>
      </p:sp>
      <p:sp>
        <p:nvSpPr>
          <p:cNvPr id="3" name="TextBox 2">
            <a:extLst>
              <a:ext uri="{FF2B5EF4-FFF2-40B4-BE49-F238E27FC236}">
                <a16:creationId xmlns:a16="http://schemas.microsoft.com/office/drawing/2014/main" id="{3060FF4D-0E28-3E5B-3D5E-9F4B956FAAF1}"/>
              </a:ext>
            </a:extLst>
          </p:cNvPr>
          <p:cNvSpPr txBox="1"/>
          <p:nvPr/>
        </p:nvSpPr>
        <p:spPr>
          <a:xfrm>
            <a:off x="1946274" y="1294706"/>
            <a:ext cx="9471025" cy="4893647"/>
          </a:xfrm>
          <a:prstGeom prst="rect">
            <a:avLst/>
          </a:prstGeom>
          <a:noFill/>
        </p:spPr>
        <p:txBody>
          <a:bodyPr wrap="square">
            <a:spAutoFit/>
          </a:bodyPr>
          <a:lstStyle/>
          <a:p>
            <a:pPr>
              <a:buNone/>
            </a:pPr>
            <a:r>
              <a:rPr lang="en-GB" sz="2400" b="1" dirty="0"/>
              <a:t>Vaccination helps reduce infections (including AOM):</a:t>
            </a:r>
            <a:endParaRPr lang="en-GB" sz="2400" dirty="0"/>
          </a:p>
          <a:p>
            <a:pPr marL="285750" indent="-285750">
              <a:buFont typeface="Arial" panose="020B0604020202020204" pitchFamily="34" charset="0"/>
              <a:buChar char="•"/>
            </a:pPr>
            <a:r>
              <a:rPr lang="en-GB" sz="2400" dirty="0"/>
              <a:t>Pneumococcal vaccination (PCV) → reduces vaccine-type AOM</a:t>
            </a:r>
          </a:p>
          <a:p>
            <a:pPr marL="285750" indent="-285750">
              <a:buFont typeface="Arial" panose="020B0604020202020204" pitchFamily="34" charset="0"/>
              <a:buChar char="•"/>
            </a:pPr>
            <a:r>
              <a:rPr lang="en-GB" sz="2400" dirty="0"/>
              <a:t>Annual flu vaccination → reduces URTIs and ear infections</a:t>
            </a:r>
          </a:p>
          <a:p>
            <a:pPr marL="285750" indent="-285750">
              <a:buFont typeface="Arial" panose="020B0604020202020204" pitchFamily="34" charset="0"/>
              <a:buChar char="•"/>
            </a:pPr>
            <a:r>
              <a:rPr lang="en-GB" sz="2400" dirty="0"/>
              <a:t>RSV prevention → strengthens protection in early life</a:t>
            </a:r>
          </a:p>
          <a:p>
            <a:pPr>
              <a:buNone/>
            </a:pPr>
            <a:endParaRPr lang="en-GB" sz="2400" dirty="0"/>
          </a:p>
          <a:p>
            <a:pPr>
              <a:buNone/>
            </a:pPr>
            <a:r>
              <a:rPr lang="en-GB" sz="2400" b="1" dirty="0"/>
              <a:t>Why this matters:</a:t>
            </a:r>
            <a:endParaRPr lang="en-GB" sz="2400" dirty="0"/>
          </a:p>
          <a:p>
            <a:pPr marL="285750" indent="-285750">
              <a:buFont typeface="Arial" panose="020B0604020202020204" pitchFamily="34" charset="0"/>
              <a:buChar char="•"/>
            </a:pPr>
            <a:r>
              <a:rPr lang="en-GB" sz="2400" dirty="0"/>
              <a:t>Fewer infections → fewer consultations</a:t>
            </a:r>
          </a:p>
          <a:p>
            <a:pPr marL="285750" indent="-285750">
              <a:buFont typeface="Arial" panose="020B0604020202020204" pitchFamily="34" charset="0"/>
              <a:buChar char="•"/>
            </a:pPr>
            <a:r>
              <a:rPr lang="en-GB" sz="2400" dirty="0"/>
              <a:t>Fewer AOM episodes → fewer antibiotic prescriptions</a:t>
            </a:r>
          </a:p>
          <a:p>
            <a:pPr>
              <a:buNone/>
            </a:pPr>
            <a:endParaRPr lang="en-GB" sz="2400" dirty="0"/>
          </a:p>
          <a:p>
            <a:pPr>
              <a:buNone/>
            </a:pPr>
            <a:r>
              <a:rPr lang="en-GB" sz="2400" b="1" dirty="0"/>
              <a:t>Role for community pharmacy:</a:t>
            </a:r>
            <a:endParaRPr lang="en-GB" sz="2400" dirty="0"/>
          </a:p>
          <a:p>
            <a:pPr marL="285750" indent="-285750">
              <a:buFont typeface="Arial" panose="020B0604020202020204" pitchFamily="34" charset="0"/>
              <a:buChar char="•"/>
            </a:pPr>
            <a:r>
              <a:rPr lang="en-GB" sz="2400" dirty="0"/>
              <a:t>Promote flu vaccination </a:t>
            </a:r>
          </a:p>
          <a:p>
            <a:pPr marL="285750" indent="-285750">
              <a:buFont typeface="Arial" panose="020B0604020202020204" pitchFamily="34" charset="0"/>
              <a:buChar char="•"/>
            </a:pPr>
            <a:r>
              <a:rPr lang="en-GB" sz="2400" dirty="0"/>
              <a:t>Support uptake of routine childhood vaccines</a:t>
            </a:r>
          </a:p>
          <a:p>
            <a:pPr marL="285750" indent="-285750">
              <a:buFont typeface="Arial" panose="020B0604020202020204" pitchFamily="34" charset="0"/>
              <a:buChar char="•"/>
            </a:pPr>
            <a:r>
              <a:rPr lang="en-GB" sz="2400" dirty="0"/>
              <a:t>Reinforce prevention and self-care messages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6D7C-F2FD-4033-A9DD-8FF91A159C4F}"/>
            </a:ext>
          </a:extLst>
        </p:cNvPr>
        <p:cNvGrpSpPr/>
        <p:nvPr/>
      </p:nvGrpSpPr>
      <p:grpSpPr>
        <a:xfrm>
          <a:off x="0" y="0"/>
          <a:ext cx="0" cy="0"/>
          <a:chOff x="0" y="0"/>
          <a:chExt cx="0" cy="0"/>
        </a:xfrm>
      </p:grpSpPr>
      <p:sp>
        <p:nvSpPr>
          <p:cNvPr id="24578" name="Title 2">
            <a:extLst>
              <a:ext uri="{FF2B5EF4-FFF2-40B4-BE49-F238E27FC236}">
                <a16:creationId xmlns:a16="http://schemas.microsoft.com/office/drawing/2014/main" id="{9890BAD5-3783-FAD5-58A4-31AE7E6E88EB}"/>
              </a:ext>
            </a:extLst>
          </p:cNvPr>
          <p:cNvSpPr>
            <a:spLocks noGrp="1"/>
          </p:cNvSpPr>
          <p:nvPr>
            <p:ph type="title"/>
          </p:nvPr>
        </p:nvSpPr>
        <p:spPr bwMode="auto">
          <a:xfrm>
            <a:off x="3079462" y="638753"/>
            <a:ext cx="6539057"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pPr eaLnBrk="1" hangingPunct="1"/>
            <a:r>
              <a:rPr lang="en-GB" altLang="en-US" dirty="0">
                <a:solidFill>
                  <a:srgbClr val="AF1E2C"/>
                </a:solidFill>
              </a:rPr>
              <a:t>Clinical scenario:</a:t>
            </a:r>
            <a:br>
              <a:rPr lang="en-GB" altLang="en-US" dirty="0">
                <a:solidFill>
                  <a:srgbClr val="AF1E2C"/>
                </a:solidFill>
              </a:rPr>
            </a:br>
            <a:r>
              <a:rPr lang="en-GB" altLang="en-US" b="0" dirty="0">
                <a:solidFill>
                  <a:srgbClr val="AF1E2C"/>
                </a:solidFill>
              </a:rPr>
              <a:t>Acute Otitis Media</a:t>
            </a:r>
          </a:p>
        </p:txBody>
      </p:sp>
      <p:sp>
        <p:nvSpPr>
          <p:cNvPr id="4" name="TextBox 3">
            <a:extLst>
              <a:ext uri="{FF2B5EF4-FFF2-40B4-BE49-F238E27FC236}">
                <a16:creationId xmlns:a16="http://schemas.microsoft.com/office/drawing/2014/main" id="{6C3E43DD-6347-B1AF-A1D2-C5DB5143C211}"/>
              </a:ext>
            </a:extLst>
          </p:cNvPr>
          <p:cNvSpPr txBox="1"/>
          <p:nvPr/>
        </p:nvSpPr>
        <p:spPr>
          <a:xfrm>
            <a:off x="1524000" y="1683327"/>
            <a:ext cx="677108" cy="462609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24579" name="Rectangle 3">
            <a:extLst>
              <a:ext uri="{FF2B5EF4-FFF2-40B4-BE49-F238E27FC236}">
                <a16:creationId xmlns:a16="http://schemas.microsoft.com/office/drawing/2014/main" id="{2FBFE8AC-47EA-E516-6CF4-F1B5ECDD462F}"/>
              </a:ext>
            </a:extLst>
          </p:cNvPr>
          <p:cNvSpPr>
            <a:spLocks noChangeArrowheads="1"/>
          </p:cNvSpPr>
          <p:nvPr/>
        </p:nvSpPr>
        <p:spPr bwMode="auto">
          <a:xfrm>
            <a:off x="2287989" y="1683327"/>
            <a:ext cx="584722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1200"/>
              </a:spcBef>
            </a:pPr>
            <a:r>
              <a:rPr lang="en-GB" altLang="en-US" sz="2400" dirty="0">
                <a:solidFill>
                  <a:srgbClr val="000000"/>
                </a:solidFill>
              </a:rPr>
              <a:t>Consider the following details:</a:t>
            </a:r>
          </a:p>
          <a:p>
            <a:pPr>
              <a:spcBef>
                <a:spcPts val="1200"/>
              </a:spcBef>
              <a:buFont typeface="Arial" panose="020B0604020202020204" pitchFamily="34" charset="0"/>
              <a:buChar char="•"/>
            </a:pPr>
            <a:r>
              <a:rPr lang="en-GB" altLang="en-US" sz="2000" dirty="0">
                <a:solidFill>
                  <a:srgbClr val="000000"/>
                </a:solidFill>
              </a:rPr>
              <a:t>5 year old boy screaming with pain in left ear. </a:t>
            </a:r>
          </a:p>
          <a:p>
            <a:pPr>
              <a:spcBef>
                <a:spcPts val="1200"/>
              </a:spcBef>
              <a:buFont typeface="Arial" panose="020B0604020202020204" pitchFamily="34" charset="0"/>
              <a:buChar char="•"/>
            </a:pPr>
            <a:r>
              <a:rPr lang="en-GB" altLang="en-US" sz="2000" dirty="0">
                <a:solidFill>
                  <a:srgbClr val="000000"/>
                </a:solidFill>
              </a:rPr>
              <a:t>No history of fever, temp 37.4°C.  </a:t>
            </a:r>
          </a:p>
          <a:p>
            <a:pPr>
              <a:spcBef>
                <a:spcPts val="1200"/>
              </a:spcBef>
              <a:buFont typeface="Arial" panose="020B0604020202020204" pitchFamily="34" charset="0"/>
              <a:buChar char="•"/>
            </a:pPr>
            <a:r>
              <a:rPr lang="en-GB" altLang="en-US" sz="2000" dirty="0">
                <a:solidFill>
                  <a:srgbClr val="000000"/>
                </a:solidFill>
              </a:rPr>
              <a:t>Not vomiting.  </a:t>
            </a:r>
          </a:p>
          <a:p>
            <a:pPr>
              <a:spcBef>
                <a:spcPts val="1200"/>
              </a:spcBef>
              <a:buFont typeface="Arial" panose="020B0604020202020204" pitchFamily="34" charset="0"/>
              <a:buChar char="•"/>
            </a:pPr>
            <a:r>
              <a:rPr lang="en-GB" altLang="en-US" sz="2000" dirty="0">
                <a:solidFill>
                  <a:srgbClr val="000000"/>
                </a:solidFill>
              </a:rPr>
              <a:t>Paracetamol helps but pain returns before next dose due.  </a:t>
            </a:r>
          </a:p>
          <a:p>
            <a:pPr>
              <a:spcBef>
                <a:spcPts val="1200"/>
              </a:spcBef>
              <a:buFont typeface="Arial" panose="020B0604020202020204" pitchFamily="34" charset="0"/>
              <a:buChar char="•"/>
            </a:pPr>
            <a:r>
              <a:rPr lang="en-GB" altLang="en-US" sz="2000" dirty="0">
                <a:solidFill>
                  <a:srgbClr val="000000"/>
                </a:solidFill>
              </a:rPr>
              <a:t>Had AOM this time last year.  </a:t>
            </a:r>
          </a:p>
          <a:p>
            <a:pPr>
              <a:spcBef>
                <a:spcPts val="1200"/>
              </a:spcBef>
              <a:buFont typeface="Arial" panose="020B0604020202020204" pitchFamily="34" charset="0"/>
              <a:buChar char="•"/>
            </a:pPr>
            <a:r>
              <a:rPr lang="en-GB" altLang="en-US" sz="2000" dirty="0">
                <a:solidFill>
                  <a:srgbClr val="000000"/>
                </a:solidFill>
              </a:rPr>
              <a:t>Right ear drum bulging and red.  </a:t>
            </a:r>
          </a:p>
          <a:p>
            <a:pPr>
              <a:spcBef>
                <a:spcPts val="1200"/>
              </a:spcBef>
              <a:buFont typeface="Arial" panose="020B0604020202020204" pitchFamily="34" charset="0"/>
              <a:buChar char="•"/>
            </a:pPr>
            <a:r>
              <a:rPr lang="en-GB" altLang="en-US" sz="2000" dirty="0">
                <a:solidFill>
                  <a:srgbClr val="000000"/>
                </a:solidFill>
              </a:rPr>
              <a:t>Had antibiotics last time and mother very keen to have antibiotics again.</a:t>
            </a:r>
          </a:p>
        </p:txBody>
      </p:sp>
      <p:pic>
        <p:nvPicPr>
          <p:cNvPr id="24583" name="Picture 2" descr="Child holding ear in pain">
            <a:extLst>
              <a:ext uri="{FF2B5EF4-FFF2-40B4-BE49-F238E27FC236}">
                <a16:creationId xmlns:a16="http://schemas.microsoft.com/office/drawing/2014/main" id="{8BFEDE57-4671-A3DE-2A2C-E4DAB1A7973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135218" y="1392238"/>
            <a:ext cx="2375621"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 descr="Ear canal">
            <a:extLst>
              <a:ext uri="{FF2B5EF4-FFF2-40B4-BE49-F238E27FC236}">
                <a16:creationId xmlns:a16="http://schemas.microsoft.com/office/drawing/2014/main" id="{DFAB1ACA-2044-8824-67E7-33B84553A24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6264" y="3644901"/>
            <a:ext cx="23145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252326AC-D17B-99DD-A149-B2FC1D702E62}"/>
              </a:ext>
            </a:extLst>
          </p:cNvPr>
          <p:cNvSpPr txBox="1">
            <a:spLocks noChangeArrowheads="1"/>
          </p:cNvSpPr>
          <p:nvPr/>
        </p:nvSpPr>
        <p:spPr bwMode="auto">
          <a:xfrm>
            <a:off x="4567695" y="6482461"/>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556268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AD61-3ED9-D812-A781-913FB97CA690}"/>
              </a:ext>
            </a:extLst>
          </p:cNvPr>
          <p:cNvSpPr>
            <a:spLocks noGrp="1"/>
          </p:cNvSpPr>
          <p:nvPr>
            <p:ph type="title"/>
          </p:nvPr>
        </p:nvSpPr>
        <p:spPr/>
        <p:txBody>
          <a:bodyPr/>
          <a:lstStyle/>
          <a:p>
            <a:r>
              <a:rPr lang="en-GB" b="1" dirty="0">
                <a:solidFill>
                  <a:srgbClr val="AD0016"/>
                </a:solidFill>
                <a:latin typeface="Arial" panose="020B0604020202020204" pitchFamily="34" charset="0"/>
                <a:cs typeface="Arial" panose="020B0604020202020204" pitchFamily="34" charset="0"/>
              </a:rPr>
              <a:t>Poll/Show of hands - What would you do?</a:t>
            </a:r>
            <a:br>
              <a:rPr lang="en-GB" b="1" dirty="0">
                <a:solidFill>
                  <a:srgbClr val="AD0016"/>
                </a:solidFill>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03978F9-A0A5-9640-BF79-E11433A68FF4}"/>
              </a:ext>
            </a:extLst>
          </p:cNvPr>
          <p:cNvSpPr>
            <a:spLocks noGrp="1"/>
          </p:cNvSpPr>
          <p:nvPr>
            <p:ph idx="1"/>
          </p:nvPr>
        </p:nvSpPr>
        <p:spPr>
          <a:xfrm>
            <a:off x="1676400" y="1176696"/>
            <a:ext cx="9488129" cy="3975100"/>
          </a:xfrm>
        </p:spPr>
        <p:txBody>
          <a:bodyPr>
            <a:normAutofit fontScale="25000" lnSpcReduction="20000"/>
          </a:bodyPr>
          <a:lstStyle/>
          <a:p>
            <a:pPr marL="0" indent="0">
              <a:buNone/>
            </a:pPr>
            <a:r>
              <a:rPr lang="en-GB" sz="9600" b="1" dirty="0">
                <a:effectLst/>
                <a:latin typeface="Arial" panose="020B0604020202020204" pitchFamily="34" charset="0"/>
                <a:cs typeface="Arial" panose="020B0604020202020204" pitchFamily="34" charset="0"/>
              </a:rPr>
              <a:t>Under Pharmacy First Criteria: </a:t>
            </a:r>
          </a:p>
          <a:p>
            <a:r>
              <a:rPr lang="en-GB" sz="9600" b="0" dirty="0">
                <a:effectLst/>
                <a:latin typeface="Arial" panose="020B0604020202020204" pitchFamily="34" charset="0"/>
                <a:cs typeface="Arial" panose="020B0604020202020204" pitchFamily="34" charset="0"/>
              </a:rPr>
              <a:t>He is over 2</a:t>
            </a:r>
          </a:p>
          <a:p>
            <a:r>
              <a:rPr lang="en-GB" sz="9600" b="0" dirty="0">
                <a:effectLst/>
                <a:latin typeface="Arial" panose="020B0604020202020204" pitchFamily="34" charset="0"/>
                <a:cs typeface="Arial" panose="020B0604020202020204" pitchFamily="34" charset="0"/>
              </a:rPr>
              <a:t>It is Unilateral</a:t>
            </a:r>
          </a:p>
          <a:p>
            <a:r>
              <a:rPr lang="en-GB" sz="9600" b="0" dirty="0">
                <a:effectLst/>
                <a:latin typeface="Arial" panose="020B0604020202020204" pitchFamily="34" charset="0"/>
                <a:cs typeface="Arial" panose="020B0604020202020204" pitchFamily="34" charset="0"/>
              </a:rPr>
              <a:t>No Otorrhoea</a:t>
            </a:r>
          </a:p>
          <a:p>
            <a:r>
              <a:rPr lang="en-GB" sz="9600" dirty="0">
                <a:latin typeface="Arial" panose="020B0604020202020204" pitchFamily="34" charset="0"/>
                <a:cs typeface="Arial" panose="020B0604020202020204" pitchFamily="34" charset="0"/>
              </a:rPr>
              <a:t>Not systemically unwell </a:t>
            </a:r>
          </a:p>
          <a:p>
            <a:pPr marL="0" indent="0">
              <a:buNone/>
            </a:pPr>
            <a:endParaRPr lang="en-GB" sz="9600" b="0" dirty="0">
              <a:effectLst/>
              <a:latin typeface="Arial" panose="020B0604020202020204" pitchFamily="34" charset="0"/>
              <a:cs typeface="Arial" panose="020B0604020202020204" pitchFamily="34" charset="0"/>
            </a:endParaRPr>
          </a:p>
          <a:p>
            <a:pPr marL="0" indent="0">
              <a:buNone/>
            </a:pPr>
            <a:r>
              <a:rPr lang="en-GB" sz="9600" b="1" dirty="0">
                <a:latin typeface="Arial" panose="020B0604020202020204" pitchFamily="34" charset="0"/>
                <a:cs typeface="Arial" panose="020B0604020202020204" pitchFamily="34" charset="0"/>
              </a:rPr>
              <a:t>Would you:</a:t>
            </a:r>
          </a:p>
          <a:p>
            <a:r>
              <a:rPr lang="en-GB" sz="9600" dirty="0">
                <a:latin typeface="Arial" panose="020B0604020202020204" pitchFamily="34" charset="0"/>
                <a:cs typeface="Arial" panose="020B0604020202020204" pitchFamily="34" charset="0"/>
              </a:rPr>
              <a:t>Refer to GP</a:t>
            </a:r>
          </a:p>
          <a:p>
            <a:r>
              <a:rPr lang="en-GB" sz="9600" dirty="0">
                <a:latin typeface="Arial" panose="020B0604020202020204" pitchFamily="34" charset="0"/>
                <a:cs typeface="Arial" panose="020B0604020202020204" pitchFamily="34" charset="0"/>
              </a:rPr>
              <a:t>Provide topical anaesthetic drops – </a:t>
            </a:r>
            <a:r>
              <a:rPr lang="en-GB" sz="9600" b="0" dirty="0">
                <a:effectLst/>
                <a:latin typeface="Arial" panose="020B0604020202020204" pitchFamily="34" charset="0"/>
                <a:cs typeface="Arial" panose="020B0604020202020204" pitchFamily="34" charset="0"/>
              </a:rPr>
              <a:t> with self care and safety netting advice?</a:t>
            </a:r>
            <a:br>
              <a:rPr lang="en-GB" sz="8000" b="0" dirty="0">
                <a:effectLst/>
                <a:latin typeface="Segoe UI" panose="020B0502040204020203" pitchFamily="34" charset="0"/>
              </a:rPr>
            </a:br>
            <a:endParaRPr lang="en-GB" sz="8000" b="0" dirty="0">
              <a:effectLst/>
              <a:latin typeface="Segoe UI" panose="020B0502040204020203" pitchFamily="34" charset="0"/>
            </a:endParaRPr>
          </a:p>
          <a:p>
            <a:pPr marL="0" indent="0">
              <a:buNone/>
            </a:pPr>
            <a:endParaRPr lang="en-GB" sz="8000" dirty="0">
              <a:latin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None/>
              <a:tabLst/>
              <a:defRPr/>
            </a:pPr>
            <a:r>
              <a:rPr kumimoji="0" lang="en-GB" sz="14400" b="1" i="0" u="none" strike="noStrike" kern="1200" cap="none" spc="0" normalizeH="0" baseline="0" noProof="0" dirty="0">
                <a:ln>
                  <a:noFill/>
                </a:ln>
                <a:solidFill>
                  <a:prstClr val="black"/>
                </a:solidFill>
                <a:effectLst/>
                <a:uLnTx/>
                <a:uFillTx/>
                <a:latin typeface="Calibri" panose="020F0502020204030204"/>
                <a:ea typeface="+mn-ea"/>
                <a:cs typeface="+mn-cs"/>
              </a:rPr>
              <a:t>The goal is not simply to withhold antibiotics. - It is to provide a confident plan.</a:t>
            </a:r>
          </a:p>
          <a:p>
            <a:pPr marL="0" indent="0">
              <a:buNone/>
            </a:pPr>
            <a:endParaRPr lang="en-GB" sz="8000" dirty="0">
              <a:latin typeface="Segoe UI" panose="020B0502040204020203" pitchFamily="34" charset="0"/>
            </a:endParaRPr>
          </a:p>
          <a:p>
            <a:pPr marL="0" indent="0">
              <a:buNone/>
            </a:pPr>
            <a:endParaRPr lang="en-GB" sz="8000" dirty="0">
              <a:latin typeface="Segoe UI" panose="020B0502040204020203" pitchFamily="34" charset="0"/>
            </a:endParaRPr>
          </a:p>
          <a:p>
            <a:pPr marL="0" indent="0">
              <a:buNone/>
            </a:pPr>
            <a:endParaRPr lang="en-GB" sz="8000" b="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165320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r>
              <a:rPr lang="en-GB" altLang="en-US" dirty="0">
                <a:solidFill>
                  <a:srgbClr val="AF1E2C"/>
                </a:solidFill>
                <a:highlight>
                  <a:srgbClr val="FFFFFF"/>
                </a:highlight>
              </a:rPr>
              <a:t>Learning</a:t>
            </a:r>
            <a:r>
              <a:rPr lang="en-GB" altLang="en-US" dirty="0">
                <a:solidFill>
                  <a:srgbClr val="AF1E2C"/>
                </a:solidFill>
                <a:highlight>
                  <a:srgbClr val="FFFFFF"/>
                </a:highlight>
                <a:latin typeface="Arial" panose="020B0604020202020204" pitchFamily="34" charset="0"/>
                <a:cs typeface="Arial" panose="020B0604020202020204" pitchFamily="34" charset="0"/>
              </a:rPr>
              <a:t> Outcomes</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xfrm>
            <a:off x="504825" y="1819874"/>
            <a:ext cx="11425238"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spcBef>
                <a:spcPts val="1800"/>
              </a:spcBef>
              <a:buNone/>
              <a:defRPr/>
            </a:pPr>
            <a:r>
              <a:rPr lang="en-GB" altLang="en-US" sz="2400" dirty="0">
                <a:latin typeface="Arial" panose="020B0604020202020204" pitchFamily="34" charset="0"/>
                <a:cs typeface="Arial" panose="020B0604020202020204" pitchFamily="34" charset="0"/>
              </a:rPr>
              <a:t>By the end of this workshop, you should have a clear understanding of…</a:t>
            </a:r>
          </a:p>
          <a:p>
            <a:pPr>
              <a:spcBef>
                <a:spcPts val="1800"/>
              </a:spcBef>
              <a:defRPr/>
            </a:pPr>
            <a:r>
              <a:rPr lang="en-GB" altLang="en-US" sz="24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marL="742950" lvl="1" indent="-285750">
              <a:buFont typeface="Courier New" panose="02070309020205020404" pitchFamily="49" charset="0"/>
              <a:buChar char="o"/>
            </a:pPr>
            <a:r>
              <a:rPr lang="en-GB" sz="2400" dirty="0">
                <a:effectLst/>
                <a:latin typeface="Aptos" panose="020B0004020202020204" pitchFamily="34" charset="0"/>
                <a:ea typeface="Times New Roman" panose="02020603050405020304" pitchFamily="18" charset="0"/>
              </a:rPr>
              <a:t>Links to West Yorkshire system ambition</a:t>
            </a:r>
            <a:endParaRPr lang="en-GB" altLang="en-US" sz="2400" dirty="0">
              <a:latin typeface="Arial" panose="020B0604020202020204" pitchFamily="34" charset="0"/>
              <a:cs typeface="Arial" panose="020B0604020202020204" pitchFamily="34" charset="0"/>
            </a:endParaRPr>
          </a:p>
          <a:p>
            <a:pPr>
              <a:spcBef>
                <a:spcPts val="1800"/>
              </a:spcBef>
              <a:defRPr/>
            </a:pPr>
            <a:r>
              <a:rPr lang="en-GB" altLang="en-US" sz="24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2400" dirty="0">
                <a:latin typeface="Arial" panose="020B0604020202020204" pitchFamily="34" charset="0"/>
                <a:cs typeface="Arial" panose="020B0604020202020204" pitchFamily="34" charset="0"/>
              </a:rPr>
              <a:t>What you, and your practice, can do to help tackle AMR safely and responsibly</a:t>
            </a: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Supporting safe, confident antibiotic decisions in Pharmacy First</a:t>
            </a:r>
            <a:endParaRPr kumimoji="0" lang="en-GB" sz="3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Reducing unwarranted variation</a:t>
            </a:r>
            <a:endParaRPr kumimoji="0" lang="en-GB" sz="3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742950" marR="0" lvl="1" indent="-2857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mn-cs"/>
              </a:rPr>
              <a:t>Strengthening GP–community pharmacy interface</a:t>
            </a:r>
            <a:endParaRPr kumimoji="0" lang="en-GB" sz="3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spcBef>
                <a:spcPts val="1800"/>
              </a:spcBef>
              <a:defRPr/>
            </a:pPr>
            <a:endParaRPr lang="en-GB" altLang="en-US" sz="2400" dirty="0">
              <a:latin typeface="Arial" panose="020B0604020202020204" pitchFamily="34" charset="0"/>
              <a:cs typeface="Arial" panose="020B0604020202020204" pitchFamily="34" charset="0"/>
            </a:endParaRPr>
          </a:p>
          <a:p>
            <a:pPr>
              <a:spcBef>
                <a:spcPts val="1800"/>
              </a:spcBef>
              <a:defRPr/>
            </a:pPr>
            <a:endParaRPr lang="en-GB" altLang="en-US" sz="2400" dirty="0">
              <a:latin typeface="Arial" panose="020B0604020202020204" pitchFamily="34" charset="0"/>
              <a:cs typeface="Arial" panose="020B0604020202020204" pitchFamily="34" charset="0"/>
            </a:endParaRPr>
          </a:p>
          <a:p>
            <a:pPr>
              <a:spcBef>
                <a:spcPts val="1800"/>
              </a:spcBef>
              <a:defRPr/>
            </a:pPr>
            <a:endParaRPr lang="en-GB" altLang="en-US" sz="2400" dirty="0">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374908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9F537760-48DB-4316-A5CE-4576CA2795E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altLang="en-US" dirty="0">
                <a:solidFill>
                  <a:srgbClr val="AF1E2C"/>
                </a:solidFill>
              </a:rPr>
              <a:t>Evidence on antibiotic benefit</a:t>
            </a:r>
          </a:p>
        </p:txBody>
      </p:sp>
      <p:graphicFrame>
        <p:nvGraphicFramePr>
          <p:cNvPr id="8" name="Content Placeholder 5">
            <a:extLst>
              <a:ext uri="{FF2B5EF4-FFF2-40B4-BE49-F238E27FC236}">
                <a16:creationId xmlns:a16="http://schemas.microsoft.com/office/drawing/2014/main" id="{076DF17E-93BC-472B-B03F-CFB4065E67E5}"/>
              </a:ext>
            </a:extLst>
          </p:cNvPr>
          <p:cNvGraphicFramePr>
            <a:graphicFrameLocks noGrp="1"/>
          </p:cNvGraphicFramePr>
          <p:nvPr>
            <p:ph idx="1"/>
          </p:nvPr>
        </p:nvGraphicFramePr>
        <p:xfrm>
          <a:off x="1640114" y="1475947"/>
          <a:ext cx="7886700" cy="3749674"/>
        </p:xfrm>
        <a:graphic>
          <a:graphicData uri="http://schemas.openxmlformats.org/drawingml/2006/table">
            <a:tbl>
              <a:tblPr firstRow="1" bandRow="1">
                <a:tableStyleId>{1FECB4D8-DB02-4DC6-A0A2-4F2EBAE1DC90}</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1188922">
                <a:tc>
                  <a:txBody>
                    <a:bodyPr/>
                    <a:lstStyle/>
                    <a:p>
                      <a:endParaRPr lang="en-US" sz="1800" dirty="0"/>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Total Duration untreated</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Beneficial effect from antibiotics</a:t>
                      </a:r>
                    </a:p>
                  </a:txBody>
                  <a:tcPr marL="87630" marR="87630" marT="45728" marB="45728"/>
                </a:tc>
                <a:tc>
                  <a:txBody>
                    <a:bodyPr/>
                    <a:lstStyle/>
                    <a:p>
                      <a:pPr algn="r"/>
                      <a:r>
                        <a:rPr lang="en-US" sz="1800" baseline="0" dirty="0">
                          <a:latin typeface="Arial" panose="020B0604020202020204" pitchFamily="34" charset="0"/>
                          <a:cs typeface="Arial" panose="020B0604020202020204" pitchFamily="34" charset="0"/>
                        </a:rPr>
                        <a:t>NNT for one additional patient to benefit</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NNT for one additional adverse effect</a:t>
                      </a:r>
                    </a:p>
                  </a:txBody>
                  <a:tcPr marL="87630" marR="87630" marT="45728" marB="45728"/>
                </a:tc>
                <a:extLst>
                  <a:ext uri="{0D108BD9-81ED-4DB2-BD59-A6C34878D82A}">
                    <a16:rowId xmlns:a16="http://schemas.microsoft.com/office/drawing/2014/main" val="10000"/>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Otitis</a:t>
                      </a:r>
                      <a:r>
                        <a:rPr lang="en-US" sz="1800" baseline="0" dirty="0">
                          <a:solidFill>
                            <a:schemeClr val="accent6">
                              <a:lumMod val="10000"/>
                            </a:schemeClr>
                          </a:solidFill>
                          <a:latin typeface="Arial" panose="020B0604020202020204" pitchFamily="34" charset="0"/>
                          <a:cs typeface="Arial" panose="020B0604020202020204" pitchFamily="34" charset="0"/>
                        </a:rPr>
                        <a:t> media</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4 -12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8-12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9</a:t>
                      </a:r>
                    </a:p>
                  </a:txBody>
                  <a:tcPr marL="87630" marR="87630" marT="45728" marB="45728"/>
                </a:tc>
                <a:extLst>
                  <a:ext uri="{0D108BD9-81ED-4DB2-BD59-A6C34878D82A}">
                    <a16:rowId xmlns:a16="http://schemas.microsoft.com/office/drawing/2014/main" val="10001"/>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Sore</a:t>
                      </a:r>
                      <a:r>
                        <a:rPr lang="en-US" sz="1800" baseline="0" dirty="0">
                          <a:solidFill>
                            <a:schemeClr val="accent6">
                              <a:lumMod val="10000"/>
                            </a:schemeClr>
                          </a:solidFill>
                          <a:latin typeface="Arial" panose="020B0604020202020204" pitchFamily="34" charset="0"/>
                          <a:cs typeface="Arial" panose="020B0604020202020204" pitchFamily="34" charset="0"/>
                        </a:rPr>
                        <a:t> throat</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12-18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6-20</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15</a:t>
                      </a:r>
                    </a:p>
                  </a:txBody>
                  <a:tcPr marL="87630" marR="87630" marT="45728" marB="45728"/>
                </a:tc>
                <a:extLst>
                  <a:ext uri="{0D108BD9-81ED-4DB2-BD59-A6C34878D82A}">
                    <a16:rowId xmlns:a16="http://schemas.microsoft.com/office/drawing/2014/main" val="10002"/>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Sinusitis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12-15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a:t>
                      </a:r>
                    </a:p>
                  </a:txBody>
                  <a:tcPr marL="87630" marR="87630" marT="45728" marB="45728"/>
                </a:tc>
                <a:extLst>
                  <a:ext uri="{0D108BD9-81ED-4DB2-BD59-A6C34878D82A}">
                    <a16:rowId xmlns:a16="http://schemas.microsoft.com/office/drawing/2014/main" val="10003"/>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Bronchitis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20-22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11-24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10-22</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a:t>
                      </a:r>
                    </a:p>
                  </a:txBody>
                  <a:tcPr marL="87630" marR="87630" marT="45728" marB="45728"/>
                </a:tc>
                <a:extLst>
                  <a:ext uri="{0D108BD9-81ED-4DB2-BD59-A6C34878D82A}">
                    <a16:rowId xmlns:a16="http://schemas.microsoft.com/office/drawing/2014/main" val="10004"/>
                  </a:ext>
                </a:extLst>
              </a:tr>
            </a:tbl>
          </a:graphicData>
        </a:graphic>
      </p:graphicFrame>
      <p:sp>
        <p:nvSpPr>
          <p:cNvPr id="9" name="Oval 8">
            <a:extLst>
              <a:ext uri="{FF2B5EF4-FFF2-40B4-BE49-F238E27FC236}">
                <a16:creationId xmlns:a16="http://schemas.microsoft.com/office/drawing/2014/main" id="{7363B1CD-A778-469A-BCE3-0734D92BA270}"/>
              </a:ext>
              <a:ext uri="{C183D7F6-B498-43B3-948B-1728B52AA6E4}">
                <adec:decorative xmlns:adec="http://schemas.microsoft.com/office/drawing/2017/decorative" val="1"/>
              </a:ext>
            </a:extLst>
          </p:cNvPr>
          <p:cNvSpPr>
            <a:spLocks noChangeArrowheads="1"/>
          </p:cNvSpPr>
          <p:nvPr/>
        </p:nvSpPr>
        <p:spPr bwMode="auto">
          <a:xfrm>
            <a:off x="4767832" y="2693253"/>
            <a:ext cx="1800225" cy="73574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3" name="TextBox 1">
            <a:extLst>
              <a:ext uri="{FF2B5EF4-FFF2-40B4-BE49-F238E27FC236}">
                <a16:creationId xmlns:a16="http://schemas.microsoft.com/office/drawing/2014/main" id="{494E7255-E95B-4071-AA0F-0F9BAA784801}"/>
              </a:ext>
            </a:extLst>
          </p:cNvPr>
          <p:cNvSpPr txBox="1">
            <a:spLocks noChangeArrowheads="1"/>
          </p:cNvSpPr>
          <p:nvPr/>
        </p:nvSpPr>
        <p:spPr bwMode="auto">
          <a:xfrm>
            <a:off x="-512536" y="5563603"/>
            <a:ext cx="12192000"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2400" b="1" dirty="0"/>
              <a:t>Takeaway: </a:t>
            </a:r>
            <a:r>
              <a:rPr lang="en-GB" sz="2400" dirty="0"/>
              <a:t>Antibiotics shorten symptoms by </a:t>
            </a:r>
            <a:r>
              <a:rPr lang="en-GB" sz="2400" b="1" dirty="0"/>
              <a:t>hours, not days</a:t>
            </a:r>
            <a:r>
              <a:rPr lang="en-GB" sz="2400" dirty="0"/>
              <a:t>.</a:t>
            </a:r>
            <a:endParaRPr lang="en-GB" sz="2400" b="1" dirty="0">
              <a:solidFill>
                <a:schemeClr val="accent6">
                  <a:lumMod val="10000"/>
                </a:schemeClr>
              </a:solidFill>
            </a:endParaRPr>
          </a:p>
          <a:p>
            <a:pPr algn="ctr" eaLnBrk="1" hangingPunct="1"/>
            <a:r>
              <a:rPr lang="en-GB" altLang="en-US" sz="2400" dirty="0">
                <a:solidFill>
                  <a:schemeClr val="accent6">
                    <a:lumMod val="10000"/>
                  </a:schemeClr>
                </a:solidFill>
                <a:ea typeface="ヒラギノ角ゴ Pro W3"/>
                <a:cs typeface="ヒラギノ角ゴ Pro W3"/>
              </a:rPr>
              <a:t>How do we communicate this information to patients?</a:t>
            </a:r>
          </a:p>
        </p:txBody>
      </p:sp>
      <p:sp>
        <p:nvSpPr>
          <p:cNvPr id="7" name="Oval 6">
            <a:extLst>
              <a:ext uri="{FF2B5EF4-FFF2-40B4-BE49-F238E27FC236}">
                <a16:creationId xmlns:a16="http://schemas.microsoft.com/office/drawing/2014/main" id="{120762C5-82A6-4E20-9820-7C005FF673A9}"/>
              </a:ext>
              <a:ext uri="{C183D7F6-B498-43B3-948B-1728B52AA6E4}">
                <adec:decorative xmlns:adec="http://schemas.microsoft.com/office/drawing/2017/decorative" val="1"/>
              </a:ext>
            </a:extLst>
          </p:cNvPr>
          <p:cNvSpPr>
            <a:spLocks noChangeArrowheads="1"/>
          </p:cNvSpPr>
          <p:nvPr/>
        </p:nvSpPr>
        <p:spPr bwMode="auto">
          <a:xfrm>
            <a:off x="3047552" y="2618775"/>
            <a:ext cx="1800225" cy="73574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10" name="Oval 9">
            <a:extLst>
              <a:ext uri="{FF2B5EF4-FFF2-40B4-BE49-F238E27FC236}">
                <a16:creationId xmlns:a16="http://schemas.microsoft.com/office/drawing/2014/main" id="{06C4729E-4ABA-44B2-B152-114152D9CA4F}"/>
              </a:ext>
              <a:ext uri="{C183D7F6-B498-43B3-948B-1728B52AA6E4}">
                <adec:decorative xmlns:adec="http://schemas.microsoft.com/office/drawing/2017/decorative" val="1"/>
              </a:ext>
            </a:extLst>
          </p:cNvPr>
          <p:cNvSpPr>
            <a:spLocks noChangeArrowheads="1"/>
          </p:cNvSpPr>
          <p:nvPr/>
        </p:nvSpPr>
        <p:spPr bwMode="auto">
          <a:xfrm>
            <a:off x="6674763" y="2714998"/>
            <a:ext cx="3021012" cy="73574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6" name="Slide Number Placeholder 3">
            <a:extLst>
              <a:ext uri="{FF2B5EF4-FFF2-40B4-BE49-F238E27FC236}">
                <a16:creationId xmlns:a16="http://schemas.microsoft.com/office/drawing/2014/main" id="{761F97C4-32A5-43E7-8C15-15E9AF389E94}"/>
              </a:ext>
            </a:extLst>
          </p:cNvPr>
          <p:cNvSpPr txBox="1">
            <a:spLocks/>
          </p:cNvSpPr>
          <p:nvPr/>
        </p:nvSpPr>
        <p:spPr bwMode="auto">
          <a:xfrm>
            <a:off x="4668839" y="6343651"/>
            <a:ext cx="59769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a-DK" altLang="en-US" sz="1200" i="1" dirty="0">
                <a:solidFill>
                  <a:schemeClr val="accent6">
                    <a:lumMod val="10000"/>
                  </a:schemeClr>
                </a:solidFill>
              </a:rPr>
              <a:t>Cochrane reviews Otitis media: Venekamp et al (2015); Sore throat: Spinks et al. 2013; Sinusitis: Leminengre M et al. (2012); bronchitis: Smith et al. (2017)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00A79D-871F-4A22-9292-015AC0829D63}"/>
              </a:ext>
            </a:extLst>
          </p:cNvPr>
          <p:cNvSpPr txBox="1"/>
          <p:nvPr/>
        </p:nvSpPr>
        <p:spPr>
          <a:xfrm>
            <a:off x="2761036" y="851223"/>
            <a:ext cx="677108" cy="5760556"/>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5" name="Picture 4" descr="NICE guidance on antimicrobial prescribing for acute otitis media">
            <a:extLst>
              <a:ext uri="{FF2B5EF4-FFF2-40B4-BE49-F238E27FC236}">
                <a16:creationId xmlns:a16="http://schemas.microsoft.com/office/drawing/2014/main" id="{64F98CC6-C35C-4700-9001-1374C928D8A6}"/>
              </a:ext>
            </a:extLst>
          </p:cNvPr>
          <p:cNvPicPr>
            <a:picLocks noChangeAspect="1"/>
          </p:cNvPicPr>
          <p:nvPr/>
        </p:nvPicPr>
        <p:blipFill>
          <a:blip r:embed="rId3"/>
          <a:stretch>
            <a:fillRect/>
          </a:stretch>
        </p:blipFill>
        <p:spPr>
          <a:xfrm>
            <a:off x="3438144" y="393454"/>
            <a:ext cx="8753856" cy="6227506"/>
          </a:xfrm>
          <a:prstGeom prst="rect">
            <a:avLst/>
          </a:prstGeom>
        </p:spPr>
      </p:pic>
      <p:sp>
        <p:nvSpPr>
          <p:cNvPr id="9" name="TextBox 13">
            <a:extLst>
              <a:ext uri="{FF2B5EF4-FFF2-40B4-BE49-F238E27FC236}">
                <a16:creationId xmlns:a16="http://schemas.microsoft.com/office/drawing/2014/main" id="{7DC20B05-EBE1-4D05-B008-478653CC3E76}"/>
              </a:ext>
            </a:extLst>
          </p:cNvPr>
          <p:cNvSpPr txBox="1">
            <a:spLocks noChangeArrowheads="1"/>
          </p:cNvSpPr>
          <p:nvPr/>
        </p:nvSpPr>
        <p:spPr bwMode="auto">
          <a:xfrm>
            <a:off x="4567695" y="6482461"/>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9">
            <a:extLst>
              <a:ext uri="{FF2B5EF4-FFF2-40B4-BE49-F238E27FC236}">
                <a16:creationId xmlns:a16="http://schemas.microsoft.com/office/drawing/2014/main" id="{4CF53AA9-8F0F-495D-9E2C-9CBFEDFEB364}"/>
              </a:ext>
            </a:extLst>
          </p:cNvPr>
          <p:cNvSpPr txBox="1"/>
          <p:nvPr/>
        </p:nvSpPr>
        <p:spPr>
          <a:xfrm>
            <a:off x="9144000" y="6611779"/>
            <a:ext cx="3282400" cy="246221"/>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NG91: Otitis Media (acute): antimicrobial prescribing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3">
            <a:extLst>
              <a:ext uri="{FF2B5EF4-FFF2-40B4-BE49-F238E27FC236}">
                <a16:creationId xmlns:a16="http://schemas.microsoft.com/office/drawing/2014/main" id="{C50360E1-69A3-409E-A362-D9B37659A028}"/>
              </a:ext>
            </a:extLst>
          </p:cNvPr>
          <p:cNvSpPr txBox="1">
            <a:spLocks noGrp="1" noChangeArrowheads="1"/>
          </p:cNvSpPr>
          <p:nvPr>
            <p:ph type="title" idx="4294967295"/>
          </p:nvPr>
        </p:nvSpPr>
        <p:spPr bwMode="auto">
          <a:xfrm>
            <a:off x="3081884" y="579558"/>
            <a:ext cx="7525781"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b="0" dirty="0">
                <a:solidFill>
                  <a:srgbClr val="AF1E2C"/>
                </a:solidFill>
                <a:ea typeface="+mn-ea"/>
              </a:rPr>
              <a:t>Topical analgesia for acute otitis media</a:t>
            </a:r>
            <a:endParaRPr lang="en-US" altLang="en-US" b="0" dirty="0">
              <a:solidFill>
                <a:srgbClr val="AF1E2C"/>
              </a:solidFill>
              <a:ea typeface="+mn-ea"/>
            </a:endParaRPr>
          </a:p>
        </p:txBody>
      </p:sp>
      <p:sp>
        <p:nvSpPr>
          <p:cNvPr id="9" name="TextBox 8">
            <a:extLst>
              <a:ext uri="{FF2B5EF4-FFF2-40B4-BE49-F238E27FC236}">
                <a16:creationId xmlns:a16="http://schemas.microsoft.com/office/drawing/2014/main" id="{2776407B-0AD9-4F2E-B6FB-A83B138C55E7}"/>
              </a:ext>
            </a:extLst>
          </p:cNvPr>
          <p:cNvSpPr txBox="1"/>
          <p:nvPr/>
        </p:nvSpPr>
        <p:spPr>
          <a:xfrm>
            <a:off x="1524000" y="1674976"/>
            <a:ext cx="677108" cy="4611041"/>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30725" name="TextBox 3">
            <a:extLst>
              <a:ext uri="{FF2B5EF4-FFF2-40B4-BE49-F238E27FC236}">
                <a16:creationId xmlns:a16="http://schemas.microsoft.com/office/drawing/2014/main" id="{4490516C-7950-4323-9A34-B9BDCC87C533}"/>
              </a:ext>
            </a:extLst>
          </p:cNvPr>
          <p:cNvSpPr txBox="1">
            <a:spLocks noChangeArrowheads="1"/>
          </p:cNvSpPr>
          <p:nvPr/>
        </p:nvSpPr>
        <p:spPr bwMode="auto">
          <a:xfrm>
            <a:off x="2461296" y="1553534"/>
            <a:ext cx="8206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Anaesthetic versus placebo showed 50%/30% reduction in ear pain 10/30 min after administration </a:t>
            </a:r>
            <a:endParaRPr lang="en-US" altLang="en-US" dirty="0">
              <a:solidFill>
                <a:srgbClr val="AF1E2C"/>
              </a:solidFill>
            </a:endParaRPr>
          </a:p>
        </p:txBody>
      </p:sp>
      <p:grpSp>
        <p:nvGrpSpPr>
          <p:cNvPr id="30726" name="Group 4" descr="Forest plot: Anaesthetic versus placebo, showing 50% reduction in ear pain">
            <a:extLst>
              <a:ext uri="{FF2B5EF4-FFF2-40B4-BE49-F238E27FC236}">
                <a16:creationId xmlns:a16="http://schemas.microsoft.com/office/drawing/2014/main" id="{7D839068-AF22-4C20-9FD4-A0C230609494}"/>
              </a:ext>
            </a:extLst>
          </p:cNvPr>
          <p:cNvGrpSpPr>
            <a:grpSpLocks/>
          </p:cNvGrpSpPr>
          <p:nvPr/>
        </p:nvGrpSpPr>
        <p:grpSpPr bwMode="auto">
          <a:xfrm>
            <a:off x="2336474" y="2146862"/>
            <a:ext cx="7964057" cy="4131581"/>
            <a:chOff x="379063" y="1347770"/>
            <a:chExt cx="8735824" cy="4906865"/>
          </a:xfrm>
        </p:grpSpPr>
        <p:pic>
          <p:nvPicPr>
            <p:cNvPr id="2" name="Picture 2">
              <a:extLst>
                <a:ext uri="{FF2B5EF4-FFF2-40B4-BE49-F238E27FC236}">
                  <a16:creationId xmlns:a16="http://schemas.microsoft.com/office/drawing/2014/main" id="{8C001ECD-4FD0-4A62-A2E5-5AFA54CD21B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9063" y="1347770"/>
              <a:ext cx="8735824" cy="489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0">
              <a:extLst>
                <a:ext uri="{FF2B5EF4-FFF2-40B4-BE49-F238E27FC236}">
                  <a16:creationId xmlns:a16="http://schemas.microsoft.com/office/drawing/2014/main" id="{1BC25CD4-9BE8-4C1E-890C-4A3101917F5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6176" y="5581621"/>
              <a:ext cx="2840646" cy="67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94873F35-0BDF-47DF-A907-612A22458838}"/>
              </a:ext>
            </a:extLst>
          </p:cNvPr>
          <p:cNvSpPr txBox="1"/>
          <p:nvPr/>
        </p:nvSpPr>
        <p:spPr>
          <a:xfrm>
            <a:off x="8557190" y="6351888"/>
            <a:ext cx="2110811" cy="430887"/>
          </a:xfrm>
          <a:prstGeom prst="rect">
            <a:avLst/>
          </a:prstGeom>
          <a:noFill/>
        </p:spPr>
        <p:txBody>
          <a:bodyPr wrap="square" rtlCol="0">
            <a:spAutoFit/>
          </a:bodyPr>
          <a:lstStyle/>
          <a:p>
            <a:r>
              <a:rPr lang="en-GB" sz="1100" dirty="0" err="1">
                <a:solidFill>
                  <a:srgbClr val="000000"/>
                </a:solidFill>
                <a:latin typeface="Arial" panose="020B0604020202020204" pitchFamily="34" charset="0"/>
                <a:cs typeface="Arial" panose="020B0604020202020204" pitchFamily="34" charset="0"/>
              </a:rPr>
              <a:t>Foxlee</a:t>
            </a:r>
            <a:r>
              <a:rPr lang="en-GB" sz="1100" dirty="0">
                <a:solidFill>
                  <a:srgbClr val="000000"/>
                </a:solidFill>
                <a:latin typeface="Arial" panose="020B0604020202020204" pitchFamily="34" charset="0"/>
                <a:cs typeface="Arial" panose="020B0604020202020204" pitchFamily="34" charset="0"/>
              </a:rPr>
              <a:t> </a:t>
            </a:r>
            <a:r>
              <a:rPr lang="en-GB" sz="1100" i="1" dirty="0">
                <a:solidFill>
                  <a:srgbClr val="000000"/>
                </a:solidFill>
                <a:latin typeface="Arial" panose="020B0604020202020204" pitchFamily="34" charset="0"/>
                <a:cs typeface="Arial" panose="020B0604020202020204" pitchFamily="34" charset="0"/>
              </a:rPr>
              <a:t>et al. Cochrane. </a:t>
            </a:r>
            <a:r>
              <a:rPr lang="en-GB" sz="1100" dirty="0">
                <a:solidFill>
                  <a:srgbClr val="000000"/>
                </a:solidFill>
                <a:latin typeface="Arial" panose="020B0604020202020204" pitchFamily="34" charset="0"/>
                <a:cs typeface="Arial" panose="020B0604020202020204" pitchFamily="34" charset="0"/>
              </a:rPr>
              <a:t>(2006)</a:t>
            </a:r>
            <a:r>
              <a:rPr lang="en-GB" sz="1100" dirty="0"/>
              <a:t> </a:t>
            </a:r>
            <a:r>
              <a:rPr lang="en-GB" sz="1100" dirty="0">
                <a:solidFill>
                  <a:srgbClr val="000000"/>
                </a:solidFill>
                <a:latin typeface="Arial" panose="020B0604020202020204" pitchFamily="34" charset="0"/>
                <a:cs typeface="Arial" panose="020B0604020202020204" pitchFamily="34" charset="0"/>
              </a:rPr>
              <a:t>CD005657</a:t>
            </a:r>
          </a:p>
        </p:txBody>
      </p:sp>
      <p:sp>
        <p:nvSpPr>
          <p:cNvPr id="4" name="Oval 3">
            <a:extLst>
              <a:ext uri="{FF2B5EF4-FFF2-40B4-BE49-F238E27FC236}">
                <a16:creationId xmlns:a16="http://schemas.microsoft.com/office/drawing/2014/main" id="{B7032936-E7E8-45EB-8D81-7C5CE73FAA18}"/>
              </a:ext>
            </a:extLst>
          </p:cNvPr>
          <p:cNvSpPr/>
          <p:nvPr/>
        </p:nvSpPr>
        <p:spPr>
          <a:xfrm>
            <a:off x="6318501" y="2800734"/>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FCC21BB-5357-410E-BE5A-E4B512FAD863}"/>
              </a:ext>
            </a:extLst>
          </p:cNvPr>
          <p:cNvSpPr/>
          <p:nvPr/>
        </p:nvSpPr>
        <p:spPr>
          <a:xfrm>
            <a:off x="6456387" y="5367991"/>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4"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720EB2AA-6732-47F0-9B64-5DDDEAD838A9}"/>
              </a:ext>
            </a:extLst>
          </p:cNvPr>
          <p:cNvSpPr/>
          <p:nvPr/>
        </p:nvSpPr>
        <p:spPr>
          <a:xfrm>
            <a:off x="9641318" y="2955478"/>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3" name="Title 2">
            <a:extLst>
              <a:ext uri="{FF2B5EF4-FFF2-40B4-BE49-F238E27FC236}">
                <a16:creationId xmlns:a16="http://schemas.microsoft.com/office/drawing/2014/main" id="{9A11053B-3D6A-4AC6-B3C1-1F5E1D45FCFC}"/>
              </a:ext>
            </a:extLst>
          </p:cNvPr>
          <p:cNvSpPr>
            <a:spLocks noGrp="1"/>
          </p:cNvSpPr>
          <p:nvPr>
            <p:ph type="title"/>
          </p:nvPr>
        </p:nvSpPr>
        <p:spPr>
          <a:xfrm>
            <a:off x="1975464" y="402215"/>
            <a:ext cx="7527646" cy="1260125"/>
          </a:xfrm>
        </p:spPr>
        <p:txBody>
          <a:bodyPr>
            <a:normAutofit/>
          </a:bodyPr>
          <a:lstStyle/>
          <a:p>
            <a:r>
              <a:rPr lang="en-GB" sz="3000" b="0" dirty="0"/>
              <a:t>Perceptions towards antibiotics</a:t>
            </a:r>
            <a:endParaRPr lang="en-GB" dirty="0"/>
          </a:p>
        </p:txBody>
      </p:sp>
      <p:pic>
        <p:nvPicPr>
          <p:cNvPr id="10" name="Picture 9">
            <a:extLst>
              <a:ext uri="{FF2B5EF4-FFF2-40B4-BE49-F238E27FC236}">
                <a16:creationId xmlns:a16="http://schemas.microsoft.com/office/drawing/2014/main" id="{680B69DC-1582-EBBD-4C59-542669FBB820}"/>
              </a:ext>
            </a:extLst>
          </p:cNvPr>
          <p:cNvPicPr>
            <a:picLocks noChangeAspect="1"/>
          </p:cNvPicPr>
          <p:nvPr/>
        </p:nvPicPr>
        <p:blipFill>
          <a:blip r:embed="rId3"/>
          <a:stretch>
            <a:fillRect/>
          </a:stretch>
        </p:blipFill>
        <p:spPr>
          <a:xfrm>
            <a:off x="7700578" y="1312677"/>
            <a:ext cx="3605064" cy="4506330"/>
          </a:xfrm>
          <a:prstGeom prst="rect">
            <a:avLst/>
          </a:prstGeom>
        </p:spPr>
      </p:pic>
      <p:sp>
        <p:nvSpPr>
          <p:cNvPr id="19" name="Text Box 4">
            <a:extLst>
              <a:ext uri="{FF2B5EF4-FFF2-40B4-BE49-F238E27FC236}">
                <a16:creationId xmlns:a16="http://schemas.microsoft.com/office/drawing/2014/main" id="{2A5BAC9A-3606-1A93-09BA-2427547C6196}"/>
              </a:ext>
            </a:extLst>
          </p:cNvPr>
          <p:cNvSpPr txBox="1">
            <a:spLocks noChangeArrowheads="1"/>
          </p:cNvSpPr>
          <p:nvPr/>
        </p:nvSpPr>
        <p:spPr bwMode="auto">
          <a:xfrm>
            <a:off x="7700578" y="6379806"/>
            <a:ext cx="4319587"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200" b="1" dirty="0">
                <a:latin typeface="Arial" panose="020B0604020202020204" pitchFamily="34" charset="0"/>
              </a:rPr>
              <a:t>Catherine V Hayes et al. BJGP Open 2026;BJGPO.2025.0131</a:t>
            </a:r>
          </a:p>
        </p:txBody>
      </p:sp>
      <p:pic>
        <p:nvPicPr>
          <p:cNvPr id="21" name="Picture 20">
            <a:extLst>
              <a:ext uri="{FF2B5EF4-FFF2-40B4-BE49-F238E27FC236}">
                <a16:creationId xmlns:a16="http://schemas.microsoft.com/office/drawing/2014/main" id="{DA5B7DF9-40DE-51D2-F879-431825C2427E}"/>
              </a:ext>
            </a:extLst>
          </p:cNvPr>
          <p:cNvPicPr>
            <a:picLocks noChangeAspect="1"/>
          </p:cNvPicPr>
          <p:nvPr/>
        </p:nvPicPr>
        <p:blipFill>
          <a:blip r:embed="rId4"/>
          <a:stretch>
            <a:fillRect/>
          </a:stretch>
        </p:blipFill>
        <p:spPr>
          <a:xfrm>
            <a:off x="722803" y="1450745"/>
            <a:ext cx="6108194" cy="4596953"/>
          </a:xfrm>
          <a:prstGeom prst="rect">
            <a:avLst/>
          </a:prstGeom>
        </p:spPr>
      </p:pic>
    </p:spTree>
    <p:extLst>
      <p:ext uri="{BB962C8B-B14F-4D97-AF65-F5344CB8AC3E}">
        <p14:creationId xmlns:p14="http://schemas.microsoft.com/office/powerpoint/2010/main" val="3788057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618954" y="275354"/>
            <a:ext cx="10471445" cy="1260475"/>
          </a:xfrm>
        </p:spPr>
        <p:txBody>
          <a:bodyPr>
            <a:normAutofit/>
          </a:bodyPr>
          <a:lstStyle/>
          <a:p>
            <a:r>
              <a:rPr lang="en-GB" sz="3600" b="0" dirty="0"/>
              <a:t>Awareness of delayed/back up prescribing has increased but is still low; </a:t>
            </a:r>
            <a:r>
              <a:rPr lang="en-GB" dirty="0"/>
              <a:t>acceptance is increasing</a:t>
            </a:r>
            <a:endParaRPr lang="en-GB" sz="3600" b="0" dirty="0"/>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nvPr>
        </p:nvGraphicFramePr>
        <p:xfrm>
          <a:off x="2338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7588250" y="3716733"/>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3664717" y="3685206"/>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5231905" y="371673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9911419"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4943873" y="269504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7549054" y="265894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9852220"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5936497" y="3385330"/>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5936498" y="4431066"/>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5936499" y="5476802"/>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2969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1524000" y="6400034"/>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8147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2022 (1663), 2021 (1676); 2020 (2052) : </a:t>
            </a:r>
          </a:p>
        </p:txBody>
      </p:sp>
      <p:sp>
        <p:nvSpPr>
          <p:cNvPr id="20" name="TextBox 19">
            <a:extLst>
              <a:ext uri="{FF2B5EF4-FFF2-40B4-BE49-F238E27FC236}">
                <a16:creationId xmlns:a16="http://schemas.microsoft.com/office/drawing/2014/main" id="{CBD8EF17-4FD4-4DFD-8252-9F48CA5BCF91}"/>
              </a:ext>
            </a:extLst>
          </p:cNvPr>
          <p:cNvSpPr txBox="1"/>
          <p:nvPr/>
        </p:nvSpPr>
        <p:spPr>
          <a:xfrm>
            <a:off x="152400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3" name="Picture 2">
            <a:extLst>
              <a:ext uri="{FF2B5EF4-FFF2-40B4-BE49-F238E27FC236}">
                <a16:creationId xmlns:a16="http://schemas.microsoft.com/office/drawing/2014/main" id="{8CB726E4-866C-14B2-7C4F-7C512388185F}"/>
              </a:ext>
            </a:extLst>
          </p:cNvPr>
          <p:cNvPicPr>
            <a:picLocks noChangeAspect="1"/>
          </p:cNvPicPr>
          <p:nvPr/>
        </p:nvPicPr>
        <p:blipFill>
          <a:blip r:embed="rId4"/>
          <a:stretch>
            <a:fillRect/>
          </a:stretch>
        </p:blipFill>
        <p:spPr>
          <a:xfrm>
            <a:off x="2600960" y="1593980"/>
            <a:ext cx="8768080" cy="4689752"/>
          </a:xfrm>
          <a:prstGeom prst="rect">
            <a:avLst/>
          </a:prstGeom>
        </p:spPr>
      </p:pic>
    </p:spTree>
    <p:extLst>
      <p:ext uri="{BB962C8B-B14F-4D97-AF65-F5344CB8AC3E}">
        <p14:creationId xmlns:p14="http://schemas.microsoft.com/office/powerpoint/2010/main" val="12350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2194561" y="1693553"/>
            <a:ext cx="8281013" cy="747965"/>
          </a:xfrm>
        </p:spPr>
        <p:txBody>
          <a:bodyPr>
            <a:noAutofit/>
          </a:bodyPr>
          <a:lstStyle/>
          <a:p>
            <a:r>
              <a:rPr lang="en-GB" altLang="en-US" sz="1350" b="0" dirty="0">
                <a:solidFill>
                  <a:schemeClr val="accent6">
                    <a:lumMod val="25000"/>
                  </a:schemeClr>
                </a:solidFill>
              </a:rPr>
              <a:t>What did you expect from your contact or visit to the Doctor's surgery, for this most recent illness? </a:t>
            </a:r>
            <a:br>
              <a:rPr lang="en-GB" altLang="en-US" sz="1350" b="0" dirty="0">
                <a:solidFill>
                  <a:schemeClr val="accent6">
                    <a:lumMod val="25000"/>
                  </a:schemeClr>
                </a:solidFill>
              </a:rPr>
            </a:br>
            <a:r>
              <a:rPr lang="en-GB" altLang="en-US" sz="1350" dirty="0">
                <a:solidFill>
                  <a:schemeClr val="accent6">
                    <a:lumMod val="25000"/>
                  </a:schemeClr>
                </a:solidFill>
              </a:rPr>
              <a:t>Vs</a:t>
            </a:r>
            <a:r>
              <a:rPr lang="en-GB" altLang="en-US" sz="1350" b="0" dirty="0">
                <a:solidFill>
                  <a:schemeClr val="accent6">
                    <a:lumMod val="25000"/>
                  </a:schemeClr>
                </a:solidFill>
              </a:rPr>
              <a:t> What happened when you contacted or visited the Doctor's surgery [multiple choice question]</a:t>
            </a:r>
            <a:endParaRPr lang="en-GB" sz="1350" b="0" dirty="0">
              <a:solidFill>
                <a:schemeClr val="accent6">
                  <a:lumMod val="25000"/>
                </a:schemeClr>
              </a:solidFill>
            </a:endParaRPr>
          </a:p>
        </p:txBody>
      </p:sp>
      <p:graphicFrame>
        <p:nvGraphicFramePr>
          <p:cNvPr id="4" name="Chart 3">
            <a:extLst>
              <a:ext uri="{FF2B5EF4-FFF2-40B4-BE49-F238E27FC236}">
                <a16:creationId xmlns:a16="http://schemas.microsoft.com/office/drawing/2014/main" id="{AA9CA191-7E5B-C50B-8430-9BB8A2AAD8F0}"/>
              </a:ext>
            </a:extLst>
          </p:cNvPr>
          <p:cNvGraphicFramePr/>
          <p:nvPr/>
        </p:nvGraphicFramePr>
        <p:xfrm>
          <a:off x="2194561" y="2262631"/>
          <a:ext cx="8433780" cy="327651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46819625-19A2-42D6-8906-D8045CCB800A}"/>
              </a:ext>
            </a:extLst>
          </p:cNvPr>
          <p:cNvGrpSpPr/>
          <p:nvPr/>
        </p:nvGrpSpPr>
        <p:grpSpPr>
          <a:xfrm>
            <a:off x="6096000" y="5650519"/>
            <a:ext cx="3682020" cy="300082"/>
            <a:chOff x="8214448" y="507023"/>
            <a:chExt cx="4909360" cy="400108"/>
          </a:xfrm>
        </p:grpSpPr>
        <p:sp>
          <p:nvSpPr>
            <p:cNvPr id="11" name="TextBox 10">
              <a:extLst>
                <a:ext uri="{FF2B5EF4-FFF2-40B4-BE49-F238E27FC236}">
                  <a16:creationId xmlns:a16="http://schemas.microsoft.com/office/drawing/2014/main" id="{163D27C5-A36C-6181-06E2-7DDC807D35F9}"/>
                </a:ext>
              </a:extLst>
            </p:cNvPr>
            <p:cNvSpPr txBox="1"/>
            <p:nvPr/>
          </p:nvSpPr>
          <p:spPr>
            <a:xfrm>
              <a:off x="8591868" y="507023"/>
              <a:ext cx="4531940" cy="400108"/>
            </a:xfrm>
            <a:prstGeom prst="rect">
              <a:avLst/>
            </a:prstGeom>
            <a:solidFill>
              <a:schemeClr val="bg2"/>
            </a:solidFill>
          </p:spPr>
          <p:txBody>
            <a:bodyPr wrap="square" rtlCol="0">
              <a:spAutoFit/>
            </a:bodyPr>
            <a:lstStyle/>
            <a:p>
              <a:pPr defTabSz="685800">
                <a:defRPr/>
              </a:pPr>
              <a:r>
                <a:rPr lang="en-GB" sz="1350" dirty="0">
                  <a:solidFill>
                    <a:prstClr val="black">
                      <a:lumMod val="75000"/>
                      <a:lumOff val="25000"/>
                    </a:prstClr>
                  </a:solidFill>
                  <a:latin typeface="Arial" panose="020B0604020202020204"/>
                </a:rPr>
                <a:t>Significantly higher / lower vs. expectation</a:t>
              </a:r>
            </a:p>
          </p:txBody>
        </p:sp>
        <p:sp>
          <p:nvSpPr>
            <p:cNvPr id="12" name="Isosceles Triangle 11">
              <a:extLst>
                <a:ext uri="{FF2B5EF4-FFF2-40B4-BE49-F238E27FC236}">
                  <a16:creationId xmlns:a16="http://schemas.microsoft.com/office/drawing/2014/main" id="{C20A7290-CF64-E080-E7AF-03F55C3214A2}"/>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3" name="Isosceles Triangle 12">
              <a:extLst>
                <a:ext uri="{FF2B5EF4-FFF2-40B4-BE49-F238E27FC236}">
                  <a16:creationId xmlns:a16="http://schemas.microsoft.com/office/drawing/2014/main" id="{391D5F8C-DF3B-104A-9FFC-FBA3085B5DF8}"/>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grpSp>
      <p:sp>
        <p:nvSpPr>
          <p:cNvPr id="14" name="Isosceles Triangle 13">
            <a:extLst>
              <a:ext uri="{FF2B5EF4-FFF2-40B4-BE49-F238E27FC236}">
                <a16:creationId xmlns:a16="http://schemas.microsoft.com/office/drawing/2014/main" id="{3C98E77B-5C06-C3BB-7056-37BA4C2F895F}"/>
              </a:ext>
            </a:extLst>
          </p:cNvPr>
          <p:cNvSpPr/>
          <p:nvPr/>
        </p:nvSpPr>
        <p:spPr>
          <a:xfrm rot="10800000">
            <a:off x="6625959" y="2934462"/>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5" name="Isosceles Triangle 14">
            <a:extLst>
              <a:ext uri="{FF2B5EF4-FFF2-40B4-BE49-F238E27FC236}">
                <a16:creationId xmlns:a16="http://schemas.microsoft.com/office/drawing/2014/main" id="{0270C7B3-B54E-4AD0-B95A-08DFFE879946}"/>
              </a:ext>
            </a:extLst>
          </p:cNvPr>
          <p:cNvSpPr/>
          <p:nvPr/>
        </p:nvSpPr>
        <p:spPr>
          <a:xfrm>
            <a:off x="6657675" y="3315310"/>
            <a:ext cx="135000" cy="81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8" name="Isosceles Triangle 17">
            <a:extLst>
              <a:ext uri="{FF2B5EF4-FFF2-40B4-BE49-F238E27FC236}">
                <a16:creationId xmlns:a16="http://schemas.microsoft.com/office/drawing/2014/main" id="{D86E48FB-731D-D24E-B37D-33A2C56D55B0}"/>
              </a:ext>
            </a:extLst>
          </p:cNvPr>
          <p:cNvSpPr/>
          <p:nvPr/>
        </p:nvSpPr>
        <p:spPr>
          <a:xfrm rot="10800000">
            <a:off x="6641480" y="4124251"/>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9" name="Isosceles Triangle 18">
            <a:extLst>
              <a:ext uri="{FF2B5EF4-FFF2-40B4-BE49-F238E27FC236}">
                <a16:creationId xmlns:a16="http://schemas.microsoft.com/office/drawing/2014/main" id="{5CFD47CF-A0DB-47A1-8846-3FE823205DFB}"/>
              </a:ext>
            </a:extLst>
          </p:cNvPr>
          <p:cNvSpPr/>
          <p:nvPr/>
        </p:nvSpPr>
        <p:spPr>
          <a:xfrm rot="10800000">
            <a:off x="6653006" y="452656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3" name="Isosceles Triangle 2">
            <a:extLst>
              <a:ext uri="{FF2B5EF4-FFF2-40B4-BE49-F238E27FC236}">
                <a16:creationId xmlns:a16="http://schemas.microsoft.com/office/drawing/2014/main" id="{10A075EC-362D-214D-4D23-55D25D8F2C9E}"/>
              </a:ext>
            </a:extLst>
          </p:cNvPr>
          <p:cNvSpPr/>
          <p:nvPr/>
        </p:nvSpPr>
        <p:spPr>
          <a:xfrm rot="10800000">
            <a:off x="6557437" y="529917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5" name="Title 7">
            <a:extLst>
              <a:ext uri="{FF2B5EF4-FFF2-40B4-BE49-F238E27FC236}">
                <a16:creationId xmlns:a16="http://schemas.microsoft.com/office/drawing/2014/main" id="{0228BAEC-D2A3-A9C8-E4E6-F52E4ADB461C}"/>
              </a:ext>
            </a:extLst>
          </p:cNvPr>
          <p:cNvSpPr txBox="1">
            <a:spLocks/>
          </p:cNvSpPr>
          <p:nvPr/>
        </p:nvSpPr>
        <p:spPr>
          <a:xfrm>
            <a:off x="2407733" y="1093389"/>
            <a:ext cx="8220608" cy="8989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Arial" panose="020B0604020202020204" pitchFamily="34" charset="0"/>
                <a:ea typeface="+mj-ea"/>
                <a:cs typeface="Arial" panose="020B0604020202020204" pitchFamily="34" charset="0"/>
              </a:defRPr>
            </a:lvl1pPr>
          </a:lstStyle>
          <a:p>
            <a:pPr defTabSz="685800"/>
            <a:endParaRPr lang="en-GB" sz="3300" b="0" dirty="0"/>
          </a:p>
        </p:txBody>
      </p:sp>
      <p:sp>
        <p:nvSpPr>
          <p:cNvPr id="6" name="TextBox 5">
            <a:extLst>
              <a:ext uri="{FF2B5EF4-FFF2-40B4-BE49-F238E27FC236}">
                <a16:creationId xmlns:a16="http://schemas.microsoft.com/office/drawing/2014/main" id="{0AA80A8A-C157-7140-3315-F5C0AFAAD5CC}"/>
              </a:ext>
            </a:extLst>
          </p:cNvPr>
          <p:cNvSpPr txBox="1"/>
          <p:nvPr/>
        </p:nvSpPr>
        <p:spPr>
          <a:xfrm>
            <a:off x="2194561" y="738320"/>
            <a:ext cx="8692678" cy="600164"/>
          </a:xfrm>
          <a:prstGeom prst="rect">
            <a:avLst/>
          </a:prstGeom>
          <a:noFill/>
        </p:spPr>
        <p:txBody>
          <a:bodyPr wrap="square" rtlCol="0">
            <a:spAutoFit/>
          </a:bodyPr>
          <a:lstStyle/>
          <a:p>
            <a:pPr defTabSz="685800"/>
            <a:r>
              <a:rPr lang="en-GB" altLang="en-US" sz="3300" dirty="0">
                <a:solidFill>
                  <a:srgbClr val="AD0016"/>
                </a:solidFill>
                <a:latin typeface="Arial" panose="020B0604020202020204" pitchFamily="34" charset="0"/>
                <a:cs typeface="Arial" panose="020B0604020202020204" pitchFamily="34" charset="0"/>
              </a:rPr>
              <a:t>Patient expectations vs Trust</a:t>
            </a:r>
            <a:endParaRPr lang="en-GB" sz="3300" dirty="0">
              <a:solidFill>
                <a:srgbClr val="AD001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2BF40B5-570E-5ECC-AA43-3B581BF01743}"/>
              </a:ext>
            </a:extLst>
          </p:cNvPr>
          <p:cNvSpPr txBox="1"/>
          <p:nvPr/>
        </p:nvSpPr>
        <p:spPr>
          <a:xfrm>
            <a:off x="7069535" y="6015574"/>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2023, Basis Research)</a:t>
            </a:r>
          </a:p>
        </p:txBody>
      </p:sp>
      <p:sp>
        <p:nvSpPr>
          <p:cNvPr id="17" name="Rectangle: Rounded Corners 16">
            <a:extLst>
              <a:ext uri="{FF2B5EF4-FFF2-40B4-BE49-F238E27FC236}">
                <a16:creationId xmlns:a16="http://schemas.microsoft.com/office/drawing/2014/main" id="{27980947-8AA0-2252-4EA4-23058E7C5D20}"/>
              </a:ext>
            </a:extLst>
          </p:cNvPr>
          <p:cNvSpPr/>
          <p:nvPr/>
        </p:nvSpPr>
        <p:spPr>
          <a:xfrm>
            <a:off x="2635170" y="3922278"/>
            <a:ext cx="5926460" cy="35996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pic>
        <p:nvPicPr>
          <p:cNvPr id="20" name="Picture 19">
            <a:extLst>
              <a:ext uri="{FF2B5EF4-FFF2-40B4-BE49-F238E27FC236}">
                <a16:creationId xmlns:a16="http://schemas.microsoft.com/office/drawing/2014/main" id="{370FFFD0-C357-F40B-559F-55217E13AD07}"/>
              </a:ext>
            </a:extLst>
          </p:cNvPr>
          <p:cNvPicPr>
            <a:picLocks noChangeAspect="1"/>
          </p:cNvPicPr>
          <p:nvPr/>
        </p:nvPicPr>
        <p:blipFill>
          <a:blip r:embed="rId4"/>
          <a:stretch>
            <a:fillRect/>
          </a:stretch>
        </p:blipFill>
        <p:spPr>
          <a:xfrm>
            <a:off x="2194560" y="1638838"/>
            <a:ext cx="9997439" cy="4587289"/>
          </a:xfrm>
          <a:prstGeom prst="rect">
            <a:avLst/>
          </a:prstGeom>
        </p:spPr>
      </p:pic>
    </p:spTree>
    <p:extLst>
      <p:ext uri="{BB962C8B-B14F-4D97-AF65-F5344CB8AC3E}">
        <p14:creationId xmlns:p14="http://schemas.microsoft.com/office/powerpoint/2010/main" val="4867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148D6-75DE-A95F-674A-955E693499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71DFD6A-A37E-2106-5826-4865EB96B850}"/>
              </a:ext>
            </a:extLst>
          </p:cNvPr>
          <p:cNvSpPr>
            <a:spLocks noGrp="1"/>
          </p:cNvSpPr>
          <p:nvPr>
            <p:ph type="ctrTitle"/>
          </p:nvPr>
        </p:nvSpPr>
        <p:spPr>
          <a:xfrm>
            <a:off x="1037968" y="2235200"/>
            <a:ext cx="9733789" cy="2387600"/>
          </a:xfrm>
        </p:spPr>
        <p:txBody>
          <a:bodyPr anchor="ctr">
            <a:normAutofit fontScale="90000"/>
          </a:bodyPr>
          <a:lstStyle/>
          <a:p>
            <a:pPr algn="l"/>
            <a:r>
              <a:rPr lang="en-US" sz="6000" dirty="0">
                <a:latin typeface="Arial" panose="020B0604020202020204" pitchFamily="34" charset="0"/>
                <a:cs typeface="Arial" panose="020B0604020202020204" pitchFamily="34" charset="0"/>
              </a:rPr>
              <a:t>Working as one Primary Care System</a:t>
            </a:r>
            <a:br>
              <a:rPr lang="en-US" sz="6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Taking a whole team approach</a:t>
            </a:r>
            <a:br>
              <a:rPr lang="en-US" sz="6000" dirty="0">
                <a:latin typeface="Arial" panose="020B0604020202020204" pitchFamily="34" charset="0"/>
                <a:cs typeface="Arial" panose="020B0604020202020204" pitchFamily="34" charset="0"/>
              </a:rPr>
            </a:br>
            <a:r>
              <a:rPr lang="en-US" sz="6000" dirty="0">
                <a:latin typeface="Arial" panose="020B0604020202020204" pitchFamily="34" charset="0"/>
                <a:cs typeface="Arial" panose="020B0604020202020204" pitchFamily="34" charset="0"/>
              </a:rPr>
              <a:t> </a:t>
            </a:r>
            <a:endParaRPr lang="en-GB" sz="3600" dirty="0"/>
          </a:p>
        </p:txBody>
      </p:sp>
      <p:sp>
        <p:nvSpPr>
          <p:cNvPr id="2" name="Title 5">
            <a:extLst>
              <a:ext uri="{FF2B5EF4-FFF2-40B4-BE49-F238E27FC236}">
                <a16:creationId xmlns:a16="http://schemas.microsoft.com/office/drawing/2014/main" id="{9DE82B5E-02C2-A405-4EA7-76A9272A7198}"/>
              </a:ext>
            </a:extLst>
          </p:cNvPr>
          <p:cNvSpPr txBox="1">
            <a:spLocks/>
          </p:cNvSpPr>
          <p:nvPr/>
        </p:nvSpPr>
        <p:spPr>
          <a:xfrm>
            <a:off x="1205066" y="3429000"/>
            <a:ext cx="5864550" cy="200470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lang="en-US" sz="6700" b="1" kern="1200" dirty="0">
                <a:solidFill>
                  <a:srgbClr val="AD0016"/>
                </a:solidFill>
                <a:latin typeface="+mj-lt"/>
                <a:ea typeface="+mj-ea"/>
                <a:cs typeface="+mj-cs"/>
              </a:defRPr>
            </a:lvl1pPr>
          </a:lstStyle>
          <a:p>
            <a:pPr algn="l"/>
            <a:br>
              <a:rPr lang="en-GB" dirty="0"/>
            </a:br>
            <a:r>
              <a:rPr lang="en-GB" sz="3300" b="0" dirty="0"/>
              <a:t>Dr Farida Abdul-Rahmen, </a:t>
            </a:r>
          </a:p>
          <a:p>
            <a:pPr algn="l"/>
            <a:r>
              <a:rPr lang="en-GB" sz="3300" b="0" dirty="0"/>
              <a:t>GP &amp; ICB AMR Fellow</a:t>
            </a:r>
          </a:p>
        </p:txBody>
      </p:sp>
      <p:pic>
        <p:nvPicPr>
          <p:cNvPr id="3" name="Picture 2">
            <a:extLst>
              <a:ext uri="{FF2B5EF4-FFF2-40B4-BE49-F238E27FC236}">
                <a16:creationId xmlns:a16="http://schemas.microsoft.com/office/drawing/2014/main" id="{16B6F70F-2B57-B58F-1854-1FB91E8330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9859" y="2499413"/>
            <a:ext cx="3702141" cy="3303374"/>
          </a:xfrm>
          <a:prstGeom prst="rect">
            <a:avLst/>
          </a:prstGeom>
        </p:spPr>
      </p:pic>
    </p:spTree>
    <p:extLst>
      <p:ext uri="{BB962C8B-B14F-4D97-AF65-F5344CB8AC3E}">
        <p14:creationId xmlns:p14="http://schemas.microsoft.com/office/powerpoint/2010/main" val="97534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A5BA-5C5F-5539-E5B2-0648827D8D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568881-32B1-31CF-29CA-CAC4F0017AD7}"/>
              </a:ext>
            </a:extLst>
          </p:cNvPr>
          <p:cNvSpPr>
            <a:spLocks noGrp="1"/>
          </p:cNvSpPr>
          <p:nvPr>
            <p:ph type="title"/>
          </p:nvPr>
        </p:nvSpPr>
        <p:spPr>
          <a:xfrm>
            <a:off x="1656521" y="0"/>
            <a:ext cx="10515600" cy="1944358"/>
          </a:xfrm>
        </p:spPr>
        <p:txBody>
          <a:bodyPr>
            <a:noAutofit/>
          </a:bodyPr>
          <a:lstStyle/>
          <a:p>
            <a:pPr>
              <a:defRPr/>
            </a:pPr>
            <a:r>
              <a:rPr lang="en-GB" kern="0" dirty="0">
                <a:solidFill>
                  <a:srgbClr val="AF1E2C"/>
                </a:solidFill>
                <a:latin typeface="Arial"/>
              </a:rPr>
              <a:t>Communicating and Escalating across primary care</a:t>
            </a:r>
            <a:br>
              <a:rPr lang="en-GB" sz="2800" kern="0" dirty="0">
                <a:solidFill>
                  <a:srgbClr val="AF1E2C"/>
                </a:solidFill>
                <a:latin typeface="Arial"/>
              </a:rPr>
            </a:br>
            <a:r>
              <a:rPr lang="en-GB" sz="2800" kern="0" dirty="0">
                <a:solidFill>
                  <a:srgbClr val="AF1E2C"/>
                </a:solidFill>
                <a:latin typeface="Arial"/>
              </a:rPr>
              <a:t> </a:t>
            </a:r>
          </a:p>
        </p:txBody>
      </p:sp>
      <p:sp>
        <p:nvSpPr>
          <p:cNvPr id="10" name="Title 1">
            <a:extLst>
              <a:ext uri="{FF2B5EF4-FFF2-40B4-BE49-F238E27FC236}">
                <a16:creationId xmlns:a16="http://schemas.microsoft.com/office/drawing/2014/main" id="{217230EA-52E9-C3E5-6567-0DA62424DFF6}"/>
              </a:ext>
            </a:extLst>
          </p:cNvPr>
          <p:cNvSpPr txBox="1">
            <a:spLocks/>
          </p:cNvSpPr>
          <p:nvPr/>
        </p:nvSpPr>
        <p:spPr>
          <a:xfrm>
            <a:off x="1656521" y="694488"/>
            <a:ext cx="10058151" cy="950119"/>
          </a:xfrm>
          <a:prstGeom prst="rect">
            <a:avLst/>
          </a:prstGeom>
        </p:spPr>
        <p:txBody>
          <a:bodyPr anchor="b"/>
          <a:lstStyle/>
          <a:p>
            <a:pPr eaLnBrk="1" hangingPunct="1">
              <a:defRPr/>
            </a:pPr>
            <a:r>
              <a:rPr lang="en-GB" sz="3200" kern="0" dirty="0">
                <a:solidFill>
                  <a:srgbClr val="AF1E2C"/>
                </a:solidFill>
                <a:latin typeface="Arial"/>
              </a:rPr>
              <a:t>Utilising TARGET as our shared clinical language</a:t>
            </a:r>
          </a:p>
        </p:txBody>
      </p:sp>
      <p:sp>
        <p:nvSpPr>
          <p:cNvPr id="19" name="Footer Placeholder 1">
            <a:extLst>
              <a:ext uri="{FF2B5EF4-FFF2-40B4-BE49-F238E27FC236}">
                <a16:creationId xmlns:a16="http://schemas.microsoft.com/office/drawing/2014/main" id="{15344E71-1D29-016F-C936-8953E98ED089}"/>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B29412DC-8588-0FF7-2511-84F0B40D1541}"/>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
        <p:nvSpPr>
          <p:cNvPr id="2" name="Content Placeholder 2">
            <a:extLst>
              <a:ext uri="{FF2B5EF4-FFF2-40B4-BE49-F238E27FC236}">
                <a16:creationId xmlns:a16="http://schemas.microsoft.com/office/drawing/2014/main" id="{4C44AC50-85E6-4004-365C-129DB9B4ABD2}"/>
              </a:ext>
            </a:extLst>
          </p:cNvPr>
          <p:cNvSpPr>
            <a:spLocks noGrp="1"/>
          </p:cNvSpPr>
          <p:nvPr>
            <p:ph idx="1"/>
          </p:nvPr>
        </p:nvSpPr>
        <p:spPr>
          <a:xfrm>
            <a:off x="272358" y="1985826"/>
            <a:ext cx="6543751" cy="3971066"/>
          </a:xfrm>
        </p:spPr>
        <p:txBody>
          <a:bodyPr>
            <a:normAutofit fontScale="25000" lnSpcReduction="20000"/>
          </a:bodyPr>
          <a:lstStyle/>
          <a:p>
            <a:pPr>
              <a:spcBef>
                <a:spcPts val="0"/>
              </a:spcBef>
              <a:buNone/>
            </a:pPr>
            <a:r>
              <a:rPr lang="en-GB" sz="9600" b="1" dirty="0">
                <a:latin typeface="Arial" panose="020B0604020202020204" pitchFamily="34" charset="0"/>
                <a:cs typeface="Arial" panose="020B0604020202020204" pitchFamily="34" charset="0"/>
              </a:rPr>
              <a:t>In General Practice:</a:t>
            </a:r>
            <a:endParaRPr lang="en-GB" sz="9600" dirty="0">
              <a:latin typeface="Arial" panose="020B0604020202020204" pitchFamily="34" charset="0"/>
              <a:cs typeface="Arial" panose="020B0604020202020204" pitchFamily="34" charset="0"/>
            </a:endParaRPr>
          </a:p>
          <a:p>
            <a:pPr>
              <a:lnSpc>
                <a:spcPct val="170000"/>
              </a:lnSpc>
              <a:spcBef>
                <a:spcPts val="0"/>
              </a:spcBef>
              <a:buFont typeface="Arial" panose="020B0604020202020204" pitchFamily="34" charset="0"/>
              <a:buChar char="•"/>
            </a:pPr>
            <a:r>
              <a:rPr lang="en-GB" sz="9600" dirty="0">
                <a:latin typeface="Arial" panose="020B0604020202020204" pitchFamily="34" charset="0"/>
                <a:cs typeface="Arial" panose="020B0604020202020204" pitchFamily="34" charset="0"/>
              </a:rPr>
              <a:t>Use FeverPAIN / </a:t>
            </a:r>
            <a:r>
              <a:rPr lang="en-GB" sz="9600" dirty="0" err="1">
                <a:latin typeface="Arial" panose="020B0604020202020204" pitchFamily="34" charset="0"/>
                <a:cs typeface="Arial" panose="020B0604020202020204" pitchFamily="34" charset="0"/>
              </a:rPr>
              <a:t>Centor</a:t>
            </a:r>
            <a:r>
              <a:rPr lang="en-GB" sz="9600" dirty="0">
                <a:latin typeface="Arial" panose="020B0604020202020204" pitchFamily="34" charset="0"/>
                <a:cs typeface="Arial" panose="020B0604020202020204" pitchFamily="34" charset="0"/>
              </a:rPr>
              <a:t> to structure sore throat assessment</a:t>
            </a:r>
          </a:p>
          <a:p>
            <a:pPr>
              <a:lnSpc>
                <a:spcPct val="170000"/>
              </a:lnSpc>
              <a:spcBef>
                <a:spcPts val="0"/>
              </a:spcBef>
              <a:buFont typeface="Arial" panose="020B0604020202020204" pitchFamily="34" charset="0"/>
              <a:buChar char="•"/>
            </a:pPr>
            <a:r>
              <a:rPr lang="en-GB" sz="9600" dirty="0">
                <a:latin typeface="Arial" panose="020B0604020202020204" pitchFamily="34" charset="0"/>
                <a:cs typeface="Arial" panose="020B0604020202020204" pitchFamily="34" charset="0"/>
              </a:rPr>
              <a:t>Use NICE-linked criteria for AOM &amp; RTI</a:t>
            </a:r>
          </a:p>
          <a:p>
            <a:pPr>
              <a:lnSpc>
                <a:spcPct val="170000"/>
              </a:lnSpc>
              <a:spcBef>
                <a:spcPts val="0"/>
              </a:spcBef>
              <a:buFont typeface="Arial" panose="020B0604020202020204" pitchFamily="34" charset="0"/>
              <a:buChar char="•"/>
            </a:pPr>
            <a:r>
              <a:rPr lang="en-GB" sz="9600" dirty="0">
                <a:latin typeface="Arial" panose="020B0604020202020204" pitchFamily="34" charset="0"/>
                <a:cs typeface="Arial" panose="020B0604020202020204" pitchFamily="34" charset="0"/>
              </a:rPr>
              <a:t>Document score + rationale</a:t>
            </a:r>
          </a:p>
          <a:p>
            <a:pPr>
              <a:lnSpc>
                <a:spcPct val="170000"/>
              </a:lnSpc>
              <a:spcBef>
                <a:spcPts val="0"/>
              </a:spcBef>
              <a:buFont typeface="Arial" panose="020B0604020202020204" pitchFamily="34" charset="0"/>
              <a:buChar char="•"/>
            </a:pPr>
            <a:r>
              <a:rPr lang="en-GB" sz="9600" dirty="0">
                <a:latin typeface="Arial" panose="020B0604020202020204" pitchFamily="34" charset="0"/>
                <a:cs typeface="Arial" panose="020B0604020202020204" pitchFamily="34" charset="0"/>
              </a:rPr>
              <a:t>Issue delayed prescriptions where appropriate</a:t>
            </a:r>
          </a:p>
          <a:p>
            <a:pPr>
              <a:lnSpc>
                <a:spcPct val="170000"/>
              </a:lnSpc>
              <a:spcBef>
                <a:spcPts val="0"/>
              </a:spcBef>
              <a:buFont typeface="Arial" panose="020B0604020202020204" pitchFamily="34" charset="0"/>
              <a:buChar char="•"/>
            </a:pPr>
            <a:r>
              <a:rPr lang="en-GB" sz="9600" dirty="0">
                <a:latin typeface="Arial" panose="020B0604020202020204" pitchFamily="34" charset="0"/>
                <a:cs typeface="Arial" panose="020B0604020202020204" pitchFamily="34" charset="0"/>
              </a:rPr>
              <a:t>Use TARGET  leaflets</a:t>
            </a:r>
          </a:p>
          <a:p>
            <a:pPr marL="0" lvl="0" indent="0">
              <a:buNone/>
              <a:tabLst>
                <a:tab pos="457200" algn="l"/>
              </a:tabLst>
            </a:pPr>
            <a:endParaRPr lang="en-US" sz="26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E97DF54-5B76-667E-B629-87B7AFF4445C}"/>
              </a:ext>
            </a:extLst>
          </p:cNvPr>
          <p:cNvSpPr txBox="1">
            <a:spLocks/>
          </p:cNvSpPr>
          <p:nvPr/>
        </p:nvSpPr>
        <p:spPr>
          <a:xfrm>
            <a:off x="6685596" y="1729699"/>
            <a:ext cx="5356012" cy="448331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buFont typeface="Arial" panose="020B0604020202020204" pitchFamily="34" charset="0"/>
              <a:buNone/>
            </a:pPr>
            <a:r>
              <a:rPr lang="en-GB" b="1" dirty="0">
                <a:latin typeface="Arial" panose="020B0604020202020204" pitchFamily="34" charset="0"/>
                <a:cs typeface="Arial" panose="020B0604020202020204" pitchFamily="34" charset="0"/>
              </a:rPr>
              <a:t>In Community Pharmacy</a:t>
            </a:r>
          </a:p>
          <a:p>
            <a:pPr>
              <a:lnSpc>
                <a:spcPct val="160000"/>
              </a:lnSpc>
              <a:spcBef>
                <a:spcPts val="0"/>
              </a:spcBef>
            </a:pPr>
            <a:r>
              <a:rPr lang="en-GB" dirty="0">
                <a:latin typeface="Arial" panose="020B0604020202020204" pitchFamily="34" charset="0"/>
                <a:cs typeface="Arial" panose="020B0604020202020204" pitchFamily="34" charset="0"/>
              </a:rPr>
              <a:t>Apply FeverPAIN within PGD criteria</a:t>
            </a:r>
          </a:p>
          <a:p>
            <a:pPr>
              <a:lnSpc>
                <a:spcPct val="160000"/>
              </a:lnSpc>
              <a:spcBef>
                <a:spcPts val="0"/>
              </a:spcBef>
            </a:pPr>
            <a:r>
              <a:rPr lang="en-GB" dirty="0">
                <a:latin typeface="Arial" panose="020B0604020202020204" pitchFamily="34" charset="0"/>
                <a:cs typeface="Arial" panose="020B0604020202020204" pitchFamily="34" charset="0"/>
              </a:rPr>
              <a:t>Use structured AOM criteria</a:t>
            </a:r>
          </a:p>
          <a:p>
            <a:pPr>
              <a:lnSpc>
                <a:spcPct val="160000"/>
              </a:lnSpc>
              <a:spcBef>
                <a:spcPts val="0"/>
              </a:spcBef>
            </a:pPr>
            <a:r>
              <a:rPr lang="en-GB" dirty="0">
                <a:latin typeface="Arial" panose="020B0604020202020204" pitchFamily="34" charset="0"/>
                <a:cs typeface="Arial" panose="020B0604020202020204" pitchFamily="34" charset="0"/>
              </a:rPr>
              <a:t>Reinforce delayed prescribing messages</a:t>
            </a:r>
          </a:p>
          <a:p>
            <a:pPr>
              <a:lnSpc>
                <a:spcPct val="160000"/>
              </a:lnSpc>
              <a:spcBef>
                <a:spcPts val="0"/>
              </a:spcBef>
            </a:pPr>
            <a:r>
              <a:rPr lang="en-GB" dirty="0">
                <a:latin typeface="Arial" panose="020B0604020202020204" pitchFamily="34" charset="0"/>
                <a:cs typeface="Arial" panose="020B0604020202020204" pitchFamily="34" charset="0"/>
              </a:rPr>
              <a:t>Provide TARGET patient leaflets</a:t>
            </a:r>
          </a:p>
          <a:p>
            <a:pPr>
              <a:lnSpc>
                <a:spcPct val="160000"/>
              </a:lnSpc>
              <a:spcBef>
                <a:spcPts val="0"/>
              </a:spcBef>
            </a:pPr>
            <a:r>
              <a:rPr lang="en-GB" dirty="0">
                <a:latin typeface="Arial" panose="020B0604020202020204" pitchFamily="34" charset="0"/>
                <a:cs typeface="Arial" panose="020B0604020202020204" pitchFamily="34" charset="0"/>
              </a:rPr>
              <a:t>Document PGD rationale clearly</a:t>
            </a:r>
          </a:p>
          <a:p>
            <a:pPr marL="342900" indent="-342900">
              <a:buFont typeface="+mj-lt"/>
              <a:buAutoNum type="arabicPeriod"/>
              <a:tabLst>
                <a:tab pos="457200" algn="l"/>
              </a:tabLst>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6890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2C16C32-DE10-4C3A-867D-4B3F9D9E8FEA}"/>
              </a:ext>
            </a:extLst>
          </p:cNvPr>
          <p:cNvSpPr txBox="1">
            <a:spLocks noGrp="1"/>
          </p:cNvSpPr>
          <p:nvPr>
            <p:ph type="title" idx="4294967295"/>
          </p:nvPr>
        </p:nvSpPr>
        <p:spPr bwMode="auto">
          <a:xfrm>
            <a:off x="1519295" y="-169862"/>
            <a:ext cx="9143999" cy="12475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eaLnBrk="1" hangingPunct="1">
              <a:lnSpc>
                <a:spcPct val="100000"/>
              </a:lnSpc>
              <a:defRPr/>
            </a:pPr>
            <a:r>
              <a:rPr lang="en-GB" altLang="en-US" sz="3200" kern="0" dirty="0">
                <a:solidFill>
                  <a:srgbClr val="AF1E2C"/>
                </a:solidFill>
                <a:latin typeface="Arial"/>
              </a:rPr>
              <a:t>TARGET: </a:t>
            </a:r>
            <a:r>
              <a:rPr lang="en-GB" altLang="en-US" sz="2400" kern="0" dirty="0">
                <a:solidFill>
                  <a:srgbClr val="AF1E2C"/>
                </a:solidFill>
                <a:latin typeface="Arial"/>
              </a:rPr>
              <a:t>Patient Information Leaflets</a:t>
            </a:r>
          </a:p>
          <a:p>
            <a:pPr eaLnBrk="1" hangingPunct="1">
              <a:lnSpc>
                <a:spcPct val="100000"/>
              </a:lnSpc>
              <a:defRPr/>
            </a:pPr>
            <a:r>
              <a:rPr lang="en-GB" altLang="en-US" sz="2400" kern="0" dirty="0">
                <a:solidFill>
                  <a:srgbClr val="AF1E2C"/>
                </a:solidFill>
                <a:latin typeface="Arial"/>
              </a:rPr>
              <a:t>Treating Your Infection RTI Leaflet</a:t>
            </a:r>
          </a:p>
        </p:txBody>
      </p:sp>
      <p:sp>
        <p:nvSpPr>
          <p:cNvPr id="18" name="TextBox 17">
            <a:extLst>
              <a:ext uri="{FF2B5EF4-FFF2-40B4-BE49-F238E27FC236}">
                <a16:creationId xmlns:a16="http://schemas.microsoft.com/office/drawing/2014/main" id="{0C7D5A74-5C16-4FC3-A279-095BA5C51840}"/>
              </a:ext>
            </a:extLst>
          </p:cNvPr>
          <p:cNvSpPr txBox="1"/>
          <p:nvPr/>
        </p:nvSpPr>
        <p:spPr>
          <a:xfrm>
            <a:off x="1519296" y="1445997"/>
            <a:ext cx="677108" cy="4896544"/>
          </a:xfrm>
          <a:prstGeom prst="rect">
            <a:avLst/>
          </a:prstGeom>
          <a:solidFill>
            <a:srgbClr val="A50021"/>
          </a:solidFill>
        </p:spPr>
        <p:txBody>
          <a:bodyPr vert="vert270">
            <a:spAutoFit/>
          </a:bodyPr>
          <a:lstStyle/>
          <a:p>
            <a:pPr algn="ctr" defTabSz="914400" fontAlgn="base">
              <a:spcBef>
                <a:spcPct val="0"/>
              </a:spcBef>
              <a:spcAft>
                <a:spcPct val="0"/>
              </a:spcAft>
              <a:defRPr/>
            </a:pPr>
            <a:r>
              <a:rPr lang="en-GB" sz="1600" dirty="0">
                <a:solidFill>
                  <a:srgbClr val="FFFFFF"/>
                </a:solidFill>
                <a:latin typeface="Arial" panose="020B0604020202020204" pitchFamily="34" charset="0"/>
                <a:cs typeface="Arial" panose="020B0604020202020204" pitchFamily="34" charset="0"/>
              </a:rPr>
              <a:t>Clinical Scenario</a:t>
            </a:r>
          </a:p>
          <a:p>
            <a:pPr algn="ctr" defTabSz="914400" fontAlgn="base">
              <a:spcBef>
                <a:spcPct val="0"/>
              </a:spcBef>
              <a:spcAft>
                <a:spcPct val="0"/>
              </a:spcAft>
              <a:defRPr/>
            </a:pPr>
            <a:r>
              <a:rPr lang="en-GB" sz="1600" b="1" dirty="0">
                <a:solidFill>
                  <a:srgbClr val="FFFFFF"/>
                </a:solidFill>
                <a:latin typeface="Arial" panose="020B0604020202020204" pitchFamily="34" charset="0"/>
                <a:cs typeface="Arial" panose="020B0604020202020204" pitchFamily="34" charset="0"/>
              </a:rPr>
              <a:t>Acute Sore Throat</a:t>
            </a:r>
          </a:p>
        </p:txBody>
      </p:sp>
      <p:pic>
        <p:nvPicPr>
          <p:cNvPr id="49154" name="Picture 1" descr="TARGET 'Treating Your Infection: Respiratory Tract Infection (RTI)' leaflet">
            <a:extLst>
              <a:ext uri="{FF2B5EF4-FFF2-40B4-BE49-F238E27FC236}">
                <a16:creationId xmlns:a16="http://schemas.microsoft.com/office/drawing/2014/main" id="{185D73D9-50A3-4EDA-901C-EB973C5F63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30"/>
          <a:stretch>
            <a:fillRect/>
          </a:stretch>
        </p:blipFill>
        <p:spPr bwMode="auto">
          <a:xfrm>
            <a:off x="2416176" y="1059416"/>
            <a:ext cx="72485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20">
            <a:extLst>
              <a:ext uri="{FF2B5EF4-FFF2-40B4-BE49-F238E27FC236}">
                <a16:creationId xmlns:a16="http://schemas.microsoft.com/office/drawing/2014/main" id="{D67BFF90-4EC3-48EA-83FE-B9D4A8DA95C8}"/>
              </a:ext>
            </a:extLst>
          </p:cNvPr>
          <p:cNvSpPr txBox="1">
            <a:spLocks noChangeArrowheads="1"/>
          </p:cNvSpPr>
          <p:nvPr/>
        </p:nvSpPr>
        <p:spPr bwMode="auto">
          <a:xfrm>
            <a:off x="7824788" y="1546225"/>
            <a:ext cx="2660650" cy="1200150"/>
          </a:xfrm>
          <a:prstGeom prst="rect">
            <a:avLst/>
          </a:prstGeom>
          <a:solidFill>
            <a:srgbClr val="9966FF">
              <a:alpha val="7294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BCBBED63-6AA9-4317-9621-8B5C903AB5F1}"/>
              </a:ext>
              <a:ext uri="{C183D7F6-B498-43B3-948B-1728B52AA6E4}">
                <adec:decorative xmlns:adec="http://schemas.microsoft.com/office/drawing/2017/decorative" val="1"/>
              </a:ext>
            </a:extLst>
          </p:cNvPr>
          <p:cNvCxnSpPr>
            <a:cxnSpLocks/>
            <a:stCxn id="49160" idx="1"/>
          </p:cNvCxnSpPr>
          <p:nvPr/>
        </p:nvCxnSpPr>
        <p:spPr bwMode="auto">
          <a:xfrm flipH="1" flipV="1">
            <a:off x="4079876" y="1865314"/>
            <a:ext cx="3744913" cy="280987"/>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49162" name="TextBox 26">
            <a:extLst>
              <a:ext uri="{FF2B5EF4-FFF2-40B4-BE49-F238E27FC236}">
                <a16:creationId xmlns:a16="http://schemas.microsoft.com/office/drawing/2014/main" id="{FF4C304F-0C1D-4DF4-93D9-73F8C47329FD}"/>
              </a:ext>
            </a:extLst>
          </p:cNvPr>
          <p:cNvSpPr txBox="1">
            <a:spLocks noChangeArrowheads="1"/>
          </p:cNvSpPr>
          <p:nvPr/>
        </p:nvSpPr>
        <p:spPr bwMode="auto">
          <a:xfrm>
            <a:off x="7861300" y="2909888"/>
            <a:ext cx="2624138"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3DF0E543-3391-4CC0-B5D7-BF0AF91B71CF}"/>
              </a:ext>
              <a:ext uri="{C183D7F6-B498-43B3-948B-1728B52AA6E4}">
                <adec:decorative xmlns:adec="http://schemas.microsoft.com/office/drawing/2017/decorative" val="1"/>
              </a:ext>
            </a:extLst>
          </p:cNvPr>
          <p:cNvCxnSpPr>
            <a:stCxn id="49162" idx="1"/>
          </p:cNvCxnSpPr>
          <p:nvPr/>
        </p:nvCxnSpPr>
        <p:spPr bwMode="auto">
          <a:xfrm flipH="1" flipV="1">
            <a:off x="6565900" y="2757488"/>
            <a:ext cx="1295400" cy="3365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168" name="TextBox 26">
            <a:extLst>
              <a:ext uri="{FF2B5EF4-FFF2-40B4-BE49-F238E27FC236}">
                <a16:creationId xmlns:a16="http://schemas.microsoft.com/office/drawing/2014/main" id="{87869F40-7395-47E1-8991-FCC573C925A4}"/>
              </a:ext>
            </a:extLst>
          </p:cNvPr>
          <p:cNvSpPr txBox="1">
            <a:spLocks noChangeArrowheads="1"/>
          </p:cNvSpPr>
          <p:nvPr/>
        </p:nvSpPr>
        <p:spPr bwMode="auto">
          <a:xfrm>
            <a:off x="7912100" y="3836988"/>
            <a:ext cx="2624138" cy="368300"/>
          </a:xfrm>
          <a:prstGeom prst="rect">
            <a:avLst/>
          </a:prstGeom>
          <a:solidFill>
            <a:srgbClr val="CC0099">
              <a:alpha val="7294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GB" altLang="en-US" b="1" dirty="0">
                <a:solidFill>
                  <a:srgbClr val="FFFFFF"/>
                </a:solidFill>
                <a:ea typeface="ヒラギノ角ゴ Pro W3"/>
                <a:cs typeface="ヒラギノ角ゴ Pro W3"/>
              </a:rPr>
              <a:t>Covid-19 Warning</a:t>
            </a:r>
          </a:p>
        </p:txBody>
      </p:sp>
      <p:cxnSp>
        <p:nvCxnSpPr>
          <p:cNvPr id="25" name="Straight Arrow Connector 24">
            <a:extLst>
              <a:ext uri="{FF2B5EF4-FFF2-40B4-BE49-F238E27FC236}">
                <a16:creationId xmlns:a16="http://schemas.microsoft.com/office/drawing/2014/main" id="{72154A6D-30FA-4E63-9AFA-69911AAE5754}"/>
              </a:ext>
              <a:ext uri="{C183D7F6-B498-43B3-948B-1728B52AA6E4}">
                <adec:decorative xmlns:adec="http://schemas.microsoft.com/office/drawing/2017/decorative" val="1"/>
              </a:ext>
            </a:extLst>
          </p:cNvPr>
          <p:cNvCxnSpPr>
            <a:cxnSpLocks/>
            <a:stCxn id="49168" idx="1"/>
          </p:cNvCxnSpPr>
          <p:nvPr/>
        </p:nvCxnSpPr>
        <p:spPr bwMode="auto">
          <a:xfrm flipH="1">
            <a:off x="5519738" y="4021139"/>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9164" name="TextBox 31">
            <a:extLst>
              <a:ext uri="{FF2B5EF4-FFF2-40B4-BE49-F238E27FC236}">
                <a16:creationId xmlns:a16="http://schemas.microsoft.com/office/drawing/2014/main" id="{31E0BF18-1DFC-4D0C-82F5-6EBEB772F4AD}"/>
              </a:ext>
            </a:extLst>
          </p:cNvPr>
          <p:cNvSpPr txBox="1">
            <a:spLocks noChangeArrowheads="1"/>
          </p:cNvSpPr>
          <p:nvPr/>
        </p:nvSpPr>
        <p:spPr bwMode="auto">
          <a:xfrm>
            <a:off x="7940675" y="4527550"/>
            <a:ext cx="2624138" cy="369888"/>
          </a:xfrm>
          <a:prstGeom prst="rect">
            <a:avLst/>
          </a:prstGeom>
          <a:solidFill>
            <a:srgbClr val="00B0F0">
              <a:alpha val="7294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GB" altLang="en-US" b="1" dirty="0">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65D775AD-1A0F-490E-9C8C-3F2D4ADF80F0}"/>
              </a:ext>
              <a:ext uri="{C183D7F6-B498-43B3-948B-1728B52AA6E4}">
                <adec:decorative xmlns:adec="http://schemas.microsoft.com/office/drawing/2017/decorative" val="1"/>
              </a:ext>
            </a:extLst>
          </p:cNvPr>
          <p:cNvCxnSpPr>
            <a:cxnSpLocks/>
            <a:stCxn id="49164" idx="1"/>
          </p:cNvCxnSpPr>
          <p:nvPr/>
        </p:nvCxnSpPr>
        <p:spPr bwMode="auto">
          <a:xfrm flipH="1">
            <a:off x="4367213" y="4711701"/>
            <a:ext cx="3573462" cy="5302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9166" name="TextBox 34">
            <a:extLst>
              <a:ext uri="{FF2B5EF4-FFF2-40B4-BE49-F238E27FC236}">
                <a16:creationId xmlns:a16="http://schemas.microsoft.com/office/drawing/2014/main" id="{874EB763-D534-451C-A7A5-494E43B32956}"/>
              </a:ext>
            </a:extLst>
          </p:cNvPr>
          <p:cNvSpPr txBox="1">
            <a:spLocks noChangeArrowheads="1"/>
          </p:cNvSpPr>
          <p:nvPr/>
        </p:nvSpPr>
        <p:spPr bwMode="auto">
          <a:xfrm>
            <a:off x="7967664" y="4941888"/>
            <a:ext cx="2624137" cy="646112"/>
          </a:xfrm>
          <a:prstGeom prst="rect">
            <a:avLst/>
          </a:prstGeom>
          <a:solidFill>
            <a:srgbClr val="00B050">
              <a:alpha val="7294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GB" altLang="en-US" b="1" dirty="0">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E07EC4DE-FD15-4CDA-A0E6-C32F8C8686C8}"/>
              </a:ext>
              <a:ext uri="{C183D7F6-B498-43B3-948B-1728B52AA6E4}">
                <adec:decorative xmlns:adec="http://schemas.microsoft.com/office/drawing/2017/decorative" val="1"/>
              </a:ext>
            </a:extLst>
          </p:cNvPr>
          <p:cNvCxnSpPr>
            <a:cxnSpLocks/>
            <a:stCxn id="49166" idx="1"/>
          </p:cNvCxnSpPr>
          <p:nvPr/>
        </p:nvCxnSpPr>
        <p:spPr bwMode="auto">
          <a:xfrm flipH="1">
            <a:off x="5519739" y="5265739"/>
            <a:ext cx="2447925" cy="2238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157" name="TextBox 8">
            <a:extLst>
              <a:ext uri="{FF2B5EF4-FFF2-40B4-BE49-F238E27FC236}">
                <a16:creationId xmlns:a16="http://schemas.microsoft.com/office/drawing/2014/main" id="{CA5CA2E0-46F3-47A2-9C1A-01063D3DB67C}"/>
              </a:ext>
            </a:extLst>
          </p:cNvPr>
          <p:cNvSpPr txBox="1">
            <a:spLocks noChangeArrowheads="1"/>
          </p:cNvSpPr>
          <p:nvPr/>
        </p:nvSpPr>
        <p:spPr bwMode="auto">
          <a:xfrm>
            <a:off x="2305050" y="5911851"/>
            <a:ext cx="9886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GB" sz="2400" b="1" dirty="0">
                <a:solidFill>
                  <a:srgbClr val="C00000"/>
                </a:solidFill>
              </a:rPr>
              <a:t>Resources available in multiple languages to support accessibility</a:t>
            </a:r>
            <a:endParaRPr lang="en-GB" altLang="en-US" sz="2400" b="1" dirty="0">
              <a:solidFill>
                <a:srgbClr val="C00000"/>
              </a:solidFill>
              <a:ea typeface="ヒラギノ角ゴ Pro W3"/>
              <a:cs typeface="ヒラギノ角ゴ Pro W3"/>
            </a:endParaRPr>
          </a:p>
        </p:txBody>
      </p:sp>
      <p:sp>
        <p:nvSpPr>
          <p:cNvPr id="21" name="Rectangle 19">
            <a:extLst>
              <a:ext uri="{FF2B5EF4-FFF2-40B4-BE49-F238E27FC236}">
                <a16:creationId xmlns:a16="http://schemas.microsoft.com/office/drawing/2014/main" id="{87AFE247-258C-42B8-908F-D4EEFDBDFB86}"/>
              </a:ext>
              <a:ext uri="{C183D7F6-B498-43B3-948B-1728B52AA6E4}">
                <adec:decorative xmlns:adec="http://schemas.microsoft.com/office/drawing/2017/decorative" val="1"/>
              </a:ext>
            </a:extLst>
          </p:cNvPr>
          <p:cNvSpPr>
            <a:spLocks noChangeArrowheads="1"/>
          </p:cNvSpPr>
          <p:nvPr/>
        </p:nvSpPr>
        <p:spPr bwMode="auto">
          <a:xfrm>
            <a:off x="1524000" y="6341297"/>
            <a:ext cx="9144000" cy="523220"/>
          </a:xfrm>
          <a:prstGeom prst="rect">
            <a:avLst/>
          </a:prstGeom>
          <a:solidFill>
            <a:srgbClr val="F4DDC4"/>
          </a:solidFill>
          <a:ln>
            <a:noFill/>
          </a:ln>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20000"/>
              </a:spcBef>
              <a:spcAft>
                <a:spcPct val="0"/>
              </a:spcAft>
              <a:buBlip>
                <a:blip r:embed="rId4"/>
              </a:buBlip>
              <a:defRPr/>
            </a:pPr>
            <a:endParaRPr lang="en-GB" altLang="en-US" sz="2800" dirty="0">
              <a:solidFill>
                <a:srgbClr val="000000"/>
              </a:solidFill>
              <a:highlight>
                <a:srgbClr val="F4DDC4"/>
              </a:highlight>
            </a:endParaRPr>
          </a:p>
        </p:txBody>
      </p:sp>
      <p:sp>
        <p:nvSpPr>
          <p:cNvPr id="20" name="TextBox 13">
            <a:extLst>
              <a:ext uri="{FF2B5EF4-FFF2-40B4-BE49-F238E27FC236}">
                <a16:creationId xmlns:a16="http://schemas.microsoft.com/office/drawing/2014/main" id="{7C33C593-59EE-47F2-B6F9-0A7D434FEE28}"/>
              </a:ext>
            </a:extLst>
          </p:cNvPr>
          <p:cNvSpPr txBox="1">
            <a:spLocks noChangeArrowheads="1"/>
          </p:cNvSpPr>
          <p:nvPr/>
        </p:nvSpPr>
        <p:spPr bwMode="auto">
          <a:xfrm>
            <a:off x="4607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5DFDB-1BE6-A0E4-3AA2-E051D281481A}"/>
            </a:ext>
          </a:extLst>
        </p:cNvPr>
        <p:cNvGrpSpPr/>
        <p:nvPr/>
      </p:nvGrpSpPr>
      <p:grpSpPr>
        <a:xfrm>
          <a:off x="0" y="0"/>
          <a:ext cx="0" cy="0"/>
          <a:chOff x="0" y="0"/>
          <a:chExt cx="0" cy="0"/>
        </a:xfrm>
      </p:grpSpPr>
      <p:sp>
        <p:nvSpPr>
          <p:cNvPr id="52227" name="Title 1">
            <a:extLst>
              <a:ext uri="{FF2B5EF4-FFF2-40B4-BE49-F238E27FC236}">
                <a16:creationId xmlns:a16="http://schemas.microsoft.com/office/drawing/2014/main" id="{80CA8602-A6CD-A87E-0B5D-12ABA0A7D6F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altLang="en-US" sz="4000" dirty="0">
                <a:solidFill>
                  <a:srgbClr val="AF1E2C"/>
                </a:solidFill>
              </a:rPr>
              <a:t>Safety netting - WY Healthier Together</a:t>
            </a:r>
          </a:p>
        </p:txBody>
      </p:sp>
      <p:sp>
        <p:nvSpPr>
          <p:cNvPr id="9" name="Footer Placeholder 1">
            <a:extLst>
              <a:ext uri="{FF2B5EF4-FFF2-40B4-BE49-F238E27FC236}">
                <a16:creationId xmlns:a16="http://schemas.microsoft.com/office/drawing/2014/main" id="{18588C40-F148-1746-51D8-ECB2770439A2}"/>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7" name="TextBox 13">
            <a:extLst>
              <a:ext uri="{FF2B5EF4-FFF2-40B4-BE49-F238E27FC236}">
                <a16:creationId xmlns:a16="http://schemas.microsoft.com/office/drawing/2014/main" id="{6086CEB7-63C6-E18C-8C0A-33F502099924}"/>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https://wyhealthiertogether.nhs.uk</a:t>
            </a:r>
          </a:p>
        </p:txBody>
      </p:sp>
      <p:pic>
        <p:nvPicPr>
          <p:cNvPr id="6" name="Content Placeholder 5">
            <a:extLst>
              <a:ext uri="{FF2B5EF4-FFF2-40B4-BE49-F238E27FC236}">
                <a16:creationId xmlns:a16="http://schemas.microsoft.com/office/drawing/2014/main" id="{D96E5C21-B087-1DCA-8814-0F9C541D356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759098" y="1816992"/>
            <a:ext cx="8711904" cy="4351338"/>
          </a:xfrm>
          <a:prstGeom prst="rect">
            <a:avLst/>
          </a:prstGeom>
        </p:spPr>
      </p:pic>
      <p:sp>
        <p:nvSpPr>
          <p:cNvPr id="3" name="TextBox 2">
            <a:extLst>
              <a:ext uri="{FF2B5EF4-FFF2-40B4-BE49-F238E27FC236}">
                <a16:creationId xmlns:a16="http://schemas.microsoft.com/office/drawing/2014/main" id="{D81D2803-4F3B-8C1E-2F8E-9B0EF4E3E42F}"/>
              </a:ext>
            </a:extLst>
          </p:cNvPr>
          <p:cNvSpPr txBox="1"/>
          <p:nvPr/>
        </p:nvSpPr>
        <p:spPr>
          <a:xfrm>
            <a:off x="1740048" y="1439027"/>
            <a:ext cx="8903888" cy="369332"/>
          </a:xfrm>
          <a:prstGeom prst="rect">
            <a:avLst/>
          </a:prstGeom>
          <a:noFill/>
        </p:spPr>
        <p:txBody>
          <a:bodyPr wrap="square">
            <a:spAutoFit/>
          </a:bodyPr>
          <a:lstStyle/>
          <a:p>
            <a:pPr defTabSz="914400" fontAlgn="base">
              <a:spcBef>
                <a:spcPct val="0"/>
              </a:spcBef>
              <a:spcAft>
                <a:spcPct val="0"/>
              </a:spcAft>
              <a:defRPr/>
            </a:pPr>
            <a:r>
              <a:rPr lang="en-GB" sz="1800" b="1" dirty="0">
                <a:solidFill>
                  <a:srgbClr val="C00000"/>
                </a:solidFill>
              </a:rPr>
              <a:t>Resources available in multiple languages to support accessibility</a:t>
            </a:r>
            <a:endParaRPr lang="en-GB" altLang="en-US" sz="1800" b="1" dirty="0">
              <a:solidFill>
                <a:srgbClr val="C00000"/>
              </a:solidFill>
              <a:ea typeface="ヒラギノ角ゴ Pro W3"/>
              <a:cs typeface="ヒラギノ角ゴ Pro W3"/>
            </a:endParaRPr>
          </a:p>
        </p:txBody>
      </p:sp>
      <p:sp>
        <p:nvSpPr>
          <p:cNvPr id="13" name="Oval 12">
            <a:extLst>
              <a:ext uri="{FF2B5EF4-FFF2-40B4-BE49-F238E27FC236}">
                <a16:creationId xmlns:a16="http://schemas.microsoft.com/office/drawing/2014/main" id="{83EB8E70-071E-B24C-21B0-8D3732B0A8BE}"/>
              </a:ext>
            </a:extLst>
          </p:cNvPr>
          <p:cNvSpPr/>
          <p:nvPr/>
        </p:nvSpPr>
        <p:spPr>
          <a:xfrm>
            <a:off x="5651500" y="1917700"/>
            <a:ext cx="2870199" cy="91440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27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6C61F9D-4F79-4252-B81B-B48F37E58CF9}"/>
              </a:ext>
            </a:extLst>
          </p:cNvPr>
          <p:cNvSpPr>
            <a:spLocks noGrp="1"/>
          </p:cNvSpPr>
          <p:nvPr>
            <p:ph type="ctrTitle"/>
          </p:nvPr>
        </p:nvSpPr>
        <p:spPr>
          <a:xfrm>
            <a:off x="790029" y="1911670"/>
            <a:ext cx="7772400" cy="1627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hangingPunct="1"/>
            <a:r>
              <a:rPr lang="en-GB" altLang="en-US" dirty="0">
                <a:solidFill>
                  <a:srgbClr val="AF1E2C"/>
                </a:solidFill>
                <a:latin typeface="Arial" panose="020B0604020202020204" pitchFamily="34" charset="0"/>
                <a:cs typeface="Arial" panose="020B0604020202020204" pitchFamily="34" charset="0"/>
              </a:rPr>
              <a:t>TARGET Antibiotics</a:t>
            </a:r>
          </a:p>
        </p:txBody>
      </p:sp>
      <p:sp>
        <p:nvSpPr>
          <p:cNvPr id="4" name="Content Placeholder 2">
            <a:extLst>
              <a:ext uri="{FF2B5EF4-FFF2-40B4-BE49-F238E27FC236}">
                <a16:creationId xmlns:a16="http://schemas.microsoft.com/office/drawing/2014/main" id="{51E16475-7A64-4323-9E3E-1FED33F6E55E}"/>
              </a:ext>
            </a:extLst>
          </p:cNvPr>
          <p:cNvSpPr txBox="1">
            <a:spLocks/>
          </p:cNvSpPr>
          <p:nvPr/>
        </p:nvSpPr>
        <p:spPr>
          <a:xfrm>
            <a:off x="936625" y="3878428"/>
            <a:ext cx="7918450" cy="1800225"/>
          </a:xfrm>
          <a:prstGeom prst="rect">
            <a:avLst/>
          </a:prstGeom>
          <a:noFill/>
        </p:spPr>
        <p:txBody>
          <a:bodyPr/>
          <a:lstStyle/>
          <a:p>
            <a:pPr marL="28575" algn="ctr">
              <a:spcBef>
                <a:spcPct val="20000"/>
              </a:spcBef>
              <a:tabLst>
                <a:tab pos="533400" algn="l"/>
                <a:tab pos="1162050" algn="l"/>
                <a:tab pos="1695450" algn="l"/>
                <a:tab pos="2247900" algn="l"/>
                <a:tab pos="2781300" algn="l"/>
              </a:tabLst>
              <a:defRPr/>
            </a:pPr>
            <a:r>
              <a:rPr lang="en-GB" sz="2400" kern="0" dirty="0">
                <a:solidFill>
                  <a:schemeClr val="accent6">
                    <a:lumMod val="10000"/>
                  </a:schemeClr>
                </a:solidFill>
                <a:latin typeface="Arial" panose="020B0604020202020204" pitchFamily="34" charset="0"/>
                <a:cs typeface="Arial" panose="020B0604020202020204" pitchFamily="34" charset="0"/>
              </a:rPr>
              <a:t>“</a:t>
            </a:r>
            <a:r>
              <a:rPr lang="en-GB" sz="2400" i="1" kern="0" dirty="0">
                <a:solidFill>
                  <a:schemeClr val="accent6">
                    <a:lumMod val="10000"/>
                  </a:schemeClr>
                </a:solidFill>
                <a:latin typeface="Arial" panose="020B0604020202020204" pitchFamily="34" charset="0"/>
                <a:cs typeface="Arial" panose="020B0604020202020204" pitchFamily="34" charset="0"/>
              </a:rPr>
              <a:t>There are few public health issues of potentially greater importance for society than antibiotic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endParaRPr lang="en-GB" sz="2800" kern="0" dirty="0">
              <a:solidFill>
                <a:schemeClr val="accent6">
                  <a:lumMod val="10000"/>
                </a:schemeClr>
              </a:solidFill>
              <a:latin typeface="Arial" panose="020B0604020202020204" pitchFamily="34" charset="0"/>
              <a:cs typeface="Arial" panose="020B0604020202020204" pitchFamily="34" charset="0"/>
            </a:endParaRPr>
          </a:p>
          <a:p>
            <a:pPr marL="28575" algn="ctr">
              <a:spcBef>
                <a:spcPct val="20000"/>
              </a:spcBef>
              <a:tabLst>
                <a:tab pos="533400" algn="l"/>
                <a:tab pos="1162050" algn="l"/>
                <a:tab pos="1695450" algn="l"/>
                <a:tab pos="2247900" algn="l"/>
                <a:tab pos="2781300" algn="l"/>
              </a:tabLst>
              <a:defRPr/>
            </a:pPr>
            <a:r>
              <a:rPr lang="en-GB" sz="2000" kern="0" dirty="0">
                <a:solidFill>
                  <a:schemeClr val="accent6">
                    <a:lumMod val="10000"/>
                  </a:schemeClr>
                </a:solidFill>
                <a:latin typeface="Arial" panose="020B0604020202020204" pitchFamily="34" charset="0"/>
                <a:cs typeface="Arial" panose="020B0604020202020204" pitchFamily="34" charset="0"/>
              </a:rPr>
              <a:t>2013 CMO Prof Dame Sally Davies</a:t>
            </a:r>
          </a:p>
        </p:txBody>
      </p:sp>
      <p:sp>
        <p:nvSpPr>
          <p:cNvPr id="7" name="Footer Placeholder 1">
            <a:extLst>
              <a:ext uri="{FF2B5EF4-FFF2-40B4-BE49-F238E27FC236}">
                <a16:creationId xmlns:a16="http://schemas.microsoft.com/office/drawing/2014/main" id="{3092D298-0E30-443A-B508-D472F7658BF4}"/>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6518259F-4DA0-4971-A4FA-646203096570}"/>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pic>
        <p:nvPicPr>
          <p:cNvPr id="2" name="Picture 1">
            <a:extLst>
              <a:ext uri="{FF2B5EF4-FFF2-40B4-BE49-F238E27FC236}">
                <a16:creationId xmlns:a16="http://schemas.microsoft.com/office/drawing/2014/main" id="{006B2186-C355-346B-996B-9A6B4BAC12D6}"/>
              </a:ext>
            </a:extLst>
          </p:cNvPr>
          <p:cNvPicPr>
            <a:picLocks noChangeAspect="1"/>
          </p:cNvPicPr>
          <p:nvPr/>
        </p:nvPicPr>
        <p:blipFill>
          <a:blip r:embed="rId3"/>
          <a:stretch>
            <a:fillRect/>
          </a:stretch>
        </p:blipFill>
        <p:spPr>
          <a:xfrm>
            <a:off x="8562429" y="229006"/>
            <a:ext cx="3792041" cy="630990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E5F0-F257-C7B9-BF3A-7979EB8409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B3D0D4-441C-258A-A3FC-C6FCC8D8BE60}"/>
              </a:ext>
            </a:extLst>
          </p:cNvPr>
          <p:cNvSpPr>
            <a:spLocks noGrp="1"/>
          </p:cNvSpPr>
          <p:nvPr>
            <p:ph type="title"/>
          </p:nvPr>
        </p:nvSpPr>
        <p:spPr>
          <a:xfrm>
            <a:off x="1793960" y="442072"/>
            <a:ext cx="8849976" cy="476346"/>
          </a:xfrm>
        </p:spPr>
        <p:txBody>
          <a:bodyPr>
            <a:noAutofit/>
          </a:bodyPr>
          <a:lstStyle/>
          <a:p>
            <a:pPr>
              <a:defRPr/>
            </a:pPr>
            <a:r>
              <a:rPr lang="en-GB" sz="2800" kern="0" dirty="0">
                <a:solidFill>
                  <a:srgbClr val="AF1E2C"/>
                </a:solidFill>
                <a:latin typeface="Arial"/>
              </a:rPr>
              <a:t>Practical Behaviours that strengthen the GP-Pharmacy Interface </a:t>
            </a:r>
          </a:p>
        </p:txBody>
      </p:sp>
      <p:sp>
        <p:nvSpPr>
          <p:cNvPr id="10" name="Title 1">
            <a:extLst>
              <a:ext uri="{FF2B5EF4-FFF2-40B4-BE49-F238E27FC236}">
                <a16:creationId xmlns:a16="http://schemas.microsoft.com/office/drawing/2014/main" id="{42152351-B21E-270D-D229-AC8D95C86112}"/>
              </a:ext>
            </a:extLst>
          </p:cNvPr>
          <p:cNvSpPr txBox="1">
            <a:spLocks/>
          </p:cNvSpPr>
          <p:nvPr/>
        </p:nvSpPr>
        <p:spPr>
          <a:xfrm>
            <a:off x="2898776" y="769939"/>
            <a:ext cx="7636703" cy="950119"/>
          </a:xfrm>
          <a:prstGeom prst="rect">
            <a:avLst/>
          </a:prstGeom>
        </p:spPr>
        <p:txBody>
          <a:bodyPr anchor="b"/>
          <a:lstStyle/>
          <a:p>
            <a:pPr eaLnBrk="1" hangingPunct="1">
              <a:defRPr/>
            </a:pPr>
            <a:endParaRPr lang="en-GB" kern="0" dirty="0">
              <a:solidFill>
                <a:srgbClr val="AF1E2C"/>
              </a:solidFill>
              <a:latin typeface="Arial"/>
            </a:endParaRPr>
          </a:p>
        </p:txBody>
      </p:sp>
      <p:sp>
        <p:nvSpPr>
          <p:cNvPr id="17" name="TextBox 13">
            <a:extLst>
              <a:ext uri="{FF2B5EF4-FFF2-40B4-BE49-F238E27FC236}">
                <a16:creationId xmlns:a16="http://schemas.microsoft.com/office/drawing/2014/main" id="{AF2776D8-E9B1-8FBD-C9AF-41E40CA13094}"/>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
        <p:nvSpPr>
          <p:cNvPr id="2" name="Content Placeholder 2">
            <a:extLst>
              <a:ext uri="{FF2B5EF4-FFF2-40B4-BE49-F238E27FC236}">
                <a16:creationId xmlns:a16="http://schemas.microsoft.com/office/drawing/2014/main" id="{BA389F22-4046-B94A-08BA-DE1663E94A1D}"/>
              </a:ext>
            </a:extLst>
          </p:cNvPr>
          <p:cNvSpPr>
            <a:spLocks noGrp="1"/>
          </p:cNvSpPr>
          <p:nvPr>
            <p:ph idx="1"/>
          </p:nvPr>
        </p:nvSpPr>
        <p:spPr>
          <a:xfrm>
            <a:off x="351565" y="1851032"/>
            <a:ext cx="8402722" cy="4389755"/>
          </a:xfrm>
        </p:spPr>
        <p:txBody>
          <a:bodyPr>
            <a:normAutofit fontScale="92500" lnSpcReduction="20000"/>
          </a:bodyPr>
          <a:lstStyle/>
          <a:p>
            <a:pPr>
              <a:buNone/>
            </a:pPr>
            <a:r>
              <a:rPr lang="en-GB" sz="3000" b="1" dirty="0">
                <a:latin typeface="Arial" panose="020B0604020202020204" pitchFamily="34" charset="0"/>
                <a:cs typeface="Arial" panose="020B0604020202020204" pitchFamily="34" charset="0"/>
              </a:rPr>
              <a:t>Document clearly and consistently</a:t>
            </a:r>
            <a:endParaRPr lang="en-GB" sz="3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Clinical scores and findings (e.g. FeverPAIN)</a:t>
            </a: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Clinical reasoning and advice given</a:t>
            </a: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Pharmacy First pathway / PGD criteria applied</a:t>
            </a: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Consultation record shared with GP practice</a:t>
            </a:r>
          </a:p>
          <a:p>
            <a:pPr marL="0" indent="0">
              <a:buNone/>
            </a:pPr>
            <a:endParaRPr lang="en-GB" sz="3000" dirty="0">
              <a:latin typeface="Arial" panose="020B0604020202020204" pitchFamily="34" charset="0"/>
              <a:cs typeface="Arial" panose="020B0604020202020204" pitchFamily="34" charset="0"/>
            </a:endParaRPr>
          </a:p>
          <a:p>
            <a:pPr>
              <a:buNone/>
            </a:pPr>
            <a:r>
              <a:rPr lang="en-GB" sz="3000" b="1" dirty="0">
                <a:latin typeface="Arial" panose="020B0604020202020204" pitchFamily="34" charset="0"/>
                <a:cs typeface="Arial" panose="020B0604020202020204" pitchFamily="34" charset="0"/>
              </a:rPr>
              <a:t>Support the shared management plan</a:t>
            </a:r>
            <a:endParaRPr lang="en-GB" sz="3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Reinforce GP advice where relevant</a:t>
            </a: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Reinforce delayed antibiotic strategy (if issued)</a:t>
            </a:r>
          </a:p>
          <a:p>
            <a:pPr>
              <a:buFont typeface="Arial" panose="020B0604020202020204" pitchFamily="34" charset="0"/>
              <a:buChar char="•"/>
            </a:pPr>
            <a:r>
              <a:rPr lang="en-GB" sz="3000" dirty="0">
                <a:latin typeface="Arial" panose="020B0604020202020204" pitchFamily="34" charset="0"/>
                <a:cs typeface="Arial" panose="020B0604020202020204" pitchFamily="34" charset="0"/>
              </a:rPr>
              <a:t>Support self-care using TARGET resources</a:t>
            </a:r>
          </a:p>
          <a:p>
            <a:pPr>
              <a:buNone/>
            </a:pPr>
            <a:endParaRPr lang="en-GB" sz="4100" dirty="0"/>
          </a:p>
        </p:txBody>
      </p:sp>
      <p:sp>
        <p:nvSpPr>
          <p:cNvPr id="7" name="Rectangle: Rounded Corners 6">
            <a:extLst>
              <a:ext uri="{FF2B5EF4-FFF2-40B4-BE49-F238E27FC236}">
                <a16:creationId xmlns:a16="http://schemas.microsoft.com/office/drawing/2014/main" id="{3ABCD6A4-C6BE-CDBE-974D-2C9A8C7C3FE9}"/>
              </a:ext>
            </a:extLst>
          </p:cNvPr>
          <p:cNvSpPr/>
          <p:nvPr/>
        </p:nvSpPr>
        <p:spPr>
          <a:xfrm>
            <a:off x="8754287" y="1388534"/>
            <a:ext cx="3248526" cy="468073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lvl="0" indent="-228600" algn="ctr" defTabSz="914400">
              <a:lnSpc>
                <a:spcPct val="90000"/>
              </a:lnSpc>
              <a:spcBef>
                <a:spcPts val="1000"/>
              </a:spcBef>
              <a:defRPr/>
            </a:pPr>
            <a:r>
              <a:rPr lang="en-GB" sz="2800" b="1" dirty="0">
                <a:solidFill>
                  <a:schemeClr val="bg1"/>
                </a:solidFill>
                <a:latin typeface="Arial" panose="020B0604020202020204" pitchFamily="34" charset="0"/>
                <a:cs typeface="Arial" panose="020B0604020202020204" pitchFamily="34" charset="0"/>
              </a:rPr>
              <a:t>Shared Safety-Netting</a:t>
            </a:r>
            <a:endParaRPr lang="en-GB" sz="2800" dirty="0">
              <a:solidFill>
                <a:schemeClr val="bg1"/>
              </a:solidFill>
              <a:latin typeface="Arial" panose="020B0604020202020204" pitchFamily="34" charset="0"/>
              <a:cs typeface="Arial" panose="020B0604020202020204" pitchFamily="34" charset="0"/>
            </a:endParaRPr>
          </a:p>
          <a:p>
            <a:pPr lvl="0" algn="ctr" defTabSz="914400">
              <a:lnSpc>
                <a:spcPct val="90000"/>
              </a:lnSpc>
              <a:spcBef>
                <a:spcPts val="1000"/>
              </a:spcBef>
              <a:defRPr/>
            </a:pPr>
            <a:r>
              <a:rPr lang="en-GB" sz="2400" dirty="0">
                <a:solidFill>
                  <a:schemeClr val="bg1"/>
                </a:solidFill>
                <a:latin typeface="Arial" panose="020B0604020202020204" pitchFamily="34" charset="0"/>
                <a:cs typeface="Arial" panose="020B0604020202020204" pitchFamily="34" charset="0"/>
              </a:rPr>
              <a:t>Same red flags</a:t>
            </a:r>
          </a:p>
          <a:p>
            <a:pPr lvl="0" algn="ctr" defTabSz="914400">
              <a:lnSpc>
                <a:spcPct val="90000"/>
              </a:lnSpc>
              <a:spcBef>
                <a:spcPts val="1000"/>
              </a:spcBef>
              <a:defRPr/>
            </a:pPr>
            <a:r>
              <a:rPr lang="en-GB" sz="2400" dirty="0">
                <a:solidFill>
                  <a:schemeClr val="bg1"/>
                </a:solidFill>
                <a:latin typeface="Arial" panose="020B0604020202020204" pitchFamily="34" charset="0"/>
                <a:cs typeface="Arial" panose="020B0604020202020204" pitchFamily="34" charset="0"/>
              </a:rPr>
              <a:t>Same expected duration messaging</a:t>
            </a:r>
          </a:p>
          <a:p>
            <a:pPr lvl="0" algn="ctr" defTabSz="914400">
              <a:lnSpc>
                <a:spcPct val="90000"/>
              </a:lnSpc>
              <a:spcBef>
                <a:spcPts val="1000"/>
              </a:spcBef>
              <a:defRPr/>
            </a:pPr>
            <a:r>
              <a:rPr lang="en-GB" sz="2400" dirty="0">
                <a:solidFill>
                  <a:schemeClr val="bg1"/>
                </a:solidFill>
                <a:latin typeface="Arial" panose="020B0604020202020204" pitchFamily="34" charset="0"/>
                <a:cs typeface="Arial" panose="020B0604020202020204" pitchFamily="34" charset="0"/>
              </a:rPr>
              <a:t>Same escalation triggers</a:t>
            </a:r>
          </a:p>
          <a:p>
            <a:pPr lvl="0" algn="ctr" defTabSz="914400">
              <a:lnSpc>
                <a:spcPct val="90000"/>
              </a:lnSpc>
              <a:spcBef>
                <a:spcPts val="1000"/>
              </a:spcBef>
              <a:defRPr/>
            </a:pPr>
            <a:r>
              <a:rPr lang="en-GB" sz="2400" b="1" dirty="0">
                <a:solidFill>
                  <a:schemeClr val="bg1"/>
                </a:solidFill>
                <a:latin typeface="Arial" panose="020B0604020202020204" pitchFamily="34" charset="0"/>
                <a:cs typeface="Arial" panose="020B0604020202020204" pitchFamily="34" charset="0"/>
              </a:rPr>
              <a:t>Remember: If its not recorded it didn’t happen</a:t>
            </a:r>
          </a:p>
        </p:txBody>
      </p:sp>
    </p:spTree>
    <p:extLst>
      <p:ext uri="{BB962C8B-B14F-4D97-AF65-F5344CB8AC3E}">
        <p14:creationId xmlns:p14="http://schemas.microsoft.com/office/powerpoint/2010/main" val="111082418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375D18-B7FA-B605-7C12-67E87FFEAE58}"/>
              </a:ext>
            </a:extLst>
          </p:cNvPr>
          <p:cNvSpPr>
            <a:spLocks noGrp="1"/>
          </p:cNvSpPr>
          <p:nvPr>
            <p:ph type="ctrTitle"/>
          </p:nvPr>
        </p:nvSpPr>
        <p:spPr>
          <a:xfrm>
            <a:off x="1868006" y="1793545"/>
            <a:ext cx="8161020" cy="2387600"/>
          </a:xfrm>
        </p:spPr>
        <p:txBody>
          <a:bodyPr anchor="ctr">
            <a:normAutofit/>
          </a:bodyPr>
          <a:lstStyle/>
          <a:p>
            <a:r>
              <a:rPr lang="en-GB" dirty="0"/>
              <a:t>Q&amp;A</a:t>
            </a:r>
            <a:br>
              <a:rPr lang="en-GB" dirty="0"/>
            </a:br>
            <a:r>
              <a:rPr lang="en-GB" sz="3600" dirty="0"/>
              <a:t>Practical Dilemmas from the floor</a:t>
            </a:r>
            <a:br>
              <a:rPr lang="en-GB" sz="3600" dirty="0"/>
            </a:br>
            <a:endParaRPr lang="en-GB" sz="3600" dirty="0"/>
          </a:p>
        </p:txBody>
      </p:sp>
    </p:spTree>
    <p:extLst>
      <p:ext uri="{BB962C8B-B14F-4D97-AF65-F5344CB8AC3E}">
        <p14:creationId xmlns:p14="http://schemas.microsoft.com/office/powerpoint/2010/main" val="1613179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438BF-58E3-6E6C-6B50-5A7016A835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46D1D3-6BBE-FC84-44DF-73148DC4AB92}"/>
              </a:ext>
            </a:extLst>
          </p:cNvPr>
          <p:cNvSpPr>
            <a:spLocks noGrp="1"/>
          </p:cNvSpPr>
          <p:nvPr>
            <p:ph type="ctrTitle"/>
          </p:nvPr>
        </p:nvSpPr>
        <p:spPr>
          <a:xfrm>
            <a:off x="162233" y="2043471"/>
            <a:ext cx="5368413" cy="2387600"/>
          </a:xfrm>
        </p:spPr>
        <p:txBody>
          <a:bodyPr anchor="ctr">
            <a:normAutofit fontScale="90000"/>
          </a:bodyPr>
          <a:lstStyle/>
          <a:p>
            <a:r>
              <a:rPr lang="en-GB" dirty="0"/>
              <a:t>From Learning to Action</a:t>
            </a:r>
            <a:br>
              <a:rPr lang="en-GB" dirty="0"/>
            </a:br>
            <a:endParaRPr lang="en-GB" sz="3600" dirty="0"/>
          </a:p>
        </p:txBody>
      </p:sp>
      <p:graphicFrame>
        <p:nvGraphicFramePr>
          <p:cNvPr id="4" name="Diagram 3">
            <a:extLst>
              <a:ext uri="{FF2B5EF4-FFF2-40B4-BE49-F238E27FC236}">
                <a16:creationId xmlns:a16="http://schemas.microsoft.com/office/drawing/2014/main" id="{AE1AA82F-7AC5-42AD-A687-BD237CB2CCB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2869097"/>
              </p:ext>
            </p:extLst>
          </p:nvPr>
        </p:nvGraphicFramePr>
        <p:xfrm>
          <a:off x="4380272" y="280219"/>
          <a:ext cx="8632968" cy="6205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9921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C605-D3C9-DA9C-81F2-2D615EF6CFC8}"/>
              </a:ext>
            </a:extLst>
          </p:cNvPr>
          <p:cNvSpPr>
            <a:spLocks noGrp="1"/>
          </p:cNvSpPr>
          <p:nvPr>
            <p:ph type="title"/>
          </p:nvPr>
        </p:nvSpPr>
        <p:spPr/>
        <p:txBody>
          <a:bodyPr>
            <a:normAutofit/>
          </a:bodyPr>
          <a:lstStyle/>
          <a:p>
            <a:r>
              <a:rPr lang="en-GB" dirty="0"/>
              <a:t>W</a:t>
            </a:r>
            <a:r>
              <a:rPr lang="en-GB" sz="3200" dirty="0">
                <a:latin typeface="Arial" panose="020B0604020202020204" pitchFamily="34" charset="0"/>
                <a:cs typeface="Arial" panose="020B0604020202020204" pitchFamily="34" charset="0"/>
              </a:rPr>
              <a:t>ill you cascade the training?</a:t>
            </a:r>
          </a:p>
        </p:txBody>
      </p:sp>
      <p:sp>
        <p:nvSpPr>
          <p:cNvPr id="6" name="Rectangle 5">
            <a:extLst>
              <a:ext uri="{FF2B5EF4-FFF2-40B4-BE49-F238E27FC236}">
                <a16:creationId xmlns:a16="http://schemas.microsoft.com/office/drawing/2014/main" id="{8CD4F60F-895E-1FE2-9765-7F53D66ABFF0}"/>
              </a:ext>
            </a:extLst>
          </p:cNvPr>
          <p:cNvSpPr/>
          <p:nvPr/>
        </p:nvSpPr>
        <p:spPr>
          <a:xfrm>
            <a:off x="440724" y="2014965"/>
            <a:ext cx="3562865" cy="407773"/>
          </a:xfrm>
          <a:prstGeom prst="rect">
            <a:avLst/>
          </a:prstGeom>
          <a:solidFill>
            <a:srgbClr val="AD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Who?</a:t>
            </a:r>
          </a:p>
        </p:txBody>
      </p:sp>
      <p:sp>
        <p:nvSpPr>
          <p:cNvPr id="7" name="Rectangle 6">
            <a:extLst>
              <a:ext uri="{FF2B5EF4-FFF2-40B4-BE49-F238E27FC236}">
                <a16:creationId xmlns:a16="http://schemas.microsoft.com/office/drawing/2014/main" id="{3D3CDD01-63BC-1050-B439-F2208E7059AF}"/>
              </a:ext>
            </a:extLst>
          </p:cNvPr>
          <p:cNvSpPr/>
          <p:nvPr/>
        </p:nvSpPr>
        <p:spPr>
          <a:xfrm>
            <a:off x="4314567" y="2014965"/>
            <a:ext cx="3562865" cy="407773"/>
          </a:xfrm>
          <a:prstGeom prst="rect">
            <a:avLst/>
          </a:prstGeom>
          <a:solidFill>
            <a:srgbClr val="AD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When?</a:t>
            </a:r>
          </a:p>
        </p:txBody>
      </p:sp>
      <p:sp>
        <p:nvSpPr>
          <p:cNvPr id="8" name="Rectangle 7">
            <a:extLst>
              <a:ext uri="{FF2B5EF4-FFF2-40B4-BE49-F238E27FC236}">
                <a16:creationId xmlns:a16="http://schemas.microsoft.com/office/drawing/2014/main" id="{D89B576C-467C-986B-2A1C-D009F3CC6D58}"/>
              </a:ext>
            </a:extLst>
          </p:cNvPr>
          <p:cNvSpPr/>
          <p:nvPr/>
        </p:nvSpPr>
        <p:spPr>
          <a:xfrm>
            <a:off x="8188410" y="2011469"/>
            <a:ext cx="3562865" cy="407773"/>
          </a:xfrm>
          <a:prstGeom prst="rect">
            <a:avLst/>
          </a:prstGeom>
          <a:solidFill>
            <a:srgbClr val="AD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Where?</a:t>
            </a:r>
          </a:p>
        </p:txBody>
      </p:sp>
      <p:sp>
        <p:nvSpPr>
          <p:cNvPr id="9" name="Rectangle 8">
            <a:extLst>
              <a:ext uri="{FF2B5EF4-FFF2-40B4-BE49-F238E27FC236}">
                <a16:creationId xmlns:a16="http://schemas.microsoft.com/office/drawing/2014/main" id="{30D21071-46D0-56B3-2A7C-646B5D102A89}"/>
              </a:ext>
            </a:extLst>
          </p:cNvPr>
          <p:cNvSpPr/>
          <p:nvPr/>
        </p:nvSpPr>
        <p:spPr>
          <a:xfrm>
            <a:off x="440724" y="4046290"/>
            <a:ext cx="5511115" cy="407773"/>
          </a:xfrm>
          <a:prstGeom prst="rect">
            <a:avLst/>
          </a:prstGeom>
          <a:solidFill>
            <a:srgbClr val="AD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What?</a:t>
            </a:r>
          </a:p>
        </p:txBody>
      </p:sp>
      <p:sp>
        <p:nvSpPr>
          <p:cNvPr id="10" name="Rectangle 9">
            <a:extLst>
              <a:ext uri="{FF2B5EF4-FFF2-40B4-BE49-F238E27FC236}">
                <a16:creationId xmlns:a16="http://schemas.microsoft.com/office/drawing/2014/main" id="{54AF8FC6-0E00-0991-DF61-9138B955416D}"/>
              </a:ext>
            </a:extLst>
          </p:cNvPr>
          <p:cNvSpPr/>
          <p:nvPr/>
        </p:nvSpPr>
        <p:spPr>
          <a:xfrm>
            <a:off x="6240162" y="4046290"/>
            <a:ext cx="5511113" cy="407773"/>
          </a:xfrm>
          <a:prstGeom prst="rect">
            <a:avLst/>
          </a:prstGeom>
          <a:solidFill>
            <a:srgbClr val="AD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How?</a:t>
            </a:r>
          </a:p>
        </p:txBody>
      </p:sp>
      <p:sp>
        <p:nvSpPr>
          <p:cNvPr id="12" name="TextBox 11">
            <a:extLst>
              <a:ext uri="{FF2B5EF4-FFF2-40B4-BE49-F238E27FC236}">
                <a16:creationId xmlns:a16="http://schemas.microsoft.com/office/drawing/2014/main" id="{0730B551-557B-BE2B-32A0-CDCA05FB2438}"/>
              </a:ext>
            </a:extLst>
          </p:cNvPr>
          <p:cNvSpPr txBox="1"/>
          <p:nvPr/>
        </p:nvSpPr>
        <p:spPr>
          <a:xfrm>
            <a:off x="440724" y="2515071"/>
            <a:ext cx="3562865" cy="1015663"/>
          </a:xfrm>
          <a:prstGeom prst="rect">
            <a:avLst/>
          </a:prstGeom>
          <a:noFill/>
        </p:spPr>
        <p:txBody>
          <a:bodyPr wrap="square">
            <a:spAutoFit/>
          </a:bodyPr>
          <a:lstStyle/>
          <a:p>
            <a:pPr marL="185738" indent="-185738">
              <a:buFont typeface="Arial" panose="020B0604020202020204" pitchFamily="34" charset="0"/>
              <a:buChar char="•"/>
            </a:pPr>
            <a:r>
              <a:rPr lang="en-GB" sz="2000" dirty="0">
                <a:latin typeface="Arial" panose="020B0604020202020204" pitchFamily="34" charset="0"/>
                <a:cs typeface="Arial" panose="020B0604020202020204" pitchFamily="34" charset="0"/>
              </a:rPr>
              <a:t>Who will you engage?</a:t>
            </a:r>
          </a:p>
          <a:p>
            <a:pPr marL="185738" indent="-185738">
              <a:buFont typeface="Arial" panose="020B0604020202020204" pitchFamily="34" charset="0"/>
              <a:buChar char="•"/>
            </a:pPr>
            <a:r>
              <a:rPr lang="en-GB" sz="2000" dirty="0">
                <a:latin typeface="Arial" panose="020B0604020202020204" pitchFamily="34" charset="0"/>
                <a:cs typeface="Arial" panose="020B0604020202020204" pitchFamily="34" charset="0"/>
              </a:rPr>
              <a:t>Who will you cascade the training to?</a:t>
            </a:r>
          </a:p>
        </p:txBody>
      </p:sp>
      <p:sp>
        <p:nvSpPr>
          <p:cNvPr id="13" name="TextBox 12">
            <a:extLst>
              <a:ext uri="{FF2B5EF4-FFF2-40B4-BE49-F238E27FC236}">
                <a16:creationId xmlns:a16="http://schemas.microsoft.com/office/drawing/2014/main" id="{AF5228BD-78C1-4829-2E53-49D72E5F2CBF}"/>
              </a:ext>
            </a:extLst>
          </p:cNvPr>
          <p:cNvSpPr txBox="1"/>
          <p:nvPr/>
        </p:nvSpPr>
        <p:spPr>
          <a:xfrm>
            <a:off x="4314567" y="2515071"/>
            <a:ext cx="3562865" cy="1323439"/>
          </a:xfrm>
          <a:prstGeom prst="rect">
            <a:avLst/>
          </a:prstGeom>
          <a:noFill/>
        </p:spPr>
        <p:txBody>
          <a:bodyPr wrap="square">
            <a:spAutoFit/>
          </a:bodyPr>
          <a:lstStyle/>
          <a:p>
            <a:pPr marL="185738" indent="-185738">
              <a:buFont typeface="Arial" panose="020B0604020202020204" pitchFamily="34" charset="0"/>
              <a:buChar char="•"/>
            </a:pPr>
            <a:r>
              <a:rPr lang="en-GB" sz="2000" dirty="0">
                <a:latin typeface="Arial" panose="020B0604020202020204" pitchFamily="34" charset="0"/>
                <a:cs typeface="Arial" panose="020B0604020202020204" pitchFamily="34" charset="0"/>
              </a:rPr>
              <a:t>When will you begin the cascade?</a:t>
            </a:r>
          </a:p>
          <a:p>
            <a:pPr marL="185738" indent="-185738">
              <a:buFont typeface="Arial" panose="020B0604020202020204" pitchFamily="34" charset="0"/>
              <a:buChar char="•"/>
            </a:pPr>
            <a:r>
              <a:rPr lang="en-GB" sz="2000" dirty="0">
                <a:latin typeface="Arial" panose="020B0604020202020204" pitchFamily="34" charset="0"/>
                <a:cs typeface="Arial" panose="020B0604020202020204" pitchFamily="34" charset="0"/>
              </a:rPr>
              <a:t>When do you aim to complete the cascade?</a:t>
            </a:r>
          </a:p>
        </p:txBody>
      </p:sp>
      <p:sp>
        <p:nvSpPr>
          <p:cNvPr id="14" name="TextBox 13">
            <a:extLst>
              <a:ext uri="{FF2B5EF4-FFF2-40B4-BE49-F238E27FC236}">
                <a16:creationId xmlns:a16="http://schemas.microsoft.com/office/drawing/2014/main" id="{7F39FC54-743F-46A4-2199-277F828F4655}"/>
              </a:ext>
            </a:extLst>
          </p:cNvPr>
          <p:cNvSpPr txBox="1"/>
          <p:nvPr/>
        </p:nvSpPr>
        <p:spPr>
          <a:xfrm>
            <a:off x="8188410" y="2516682"/>
            <a:ext cx="3562865" cy="707886"/>
          </a:xfrm>
          <a:prstGeom prst="rect">
            <a:avLst/>
          </a:prstGeom>
          <a:noFill/>
        </p:spPr>
        <p:txBody>
          <a:bodyPr wrap="square">
            <a:spAutoFit/>
          </a:bodyPr>
          <a:lstStyle/>
          <a:p>
            <a:pPr marL="185738" indent="-185738">
              <a:buFont typeface="Arial" panose="020B0604020202020204" pitchFamily="34" charset="0"/>
              <a:buChar char="•"/>
            </a:pPr>
            <a:r>
              <a:rPr lang="en-GB" sz="2000" dirty="0">
                <a:latin typeface="Arial" panose="020B0604020202020204" pitchFamily="34" charset="0"/>
                <a:cs typeface="Arial" panose="020B0604020202020204" pitchFamily="34" charset="0"/>
              </a:rPr>
              <a:t>Where will you hold your training sessions?</a:t>
            </a:r>
          </a:p>
        </p:txBody>
      </p:sp>
      <p:sp>
        <p:nvSpPr>
          <p:cNvPr id="16" name="TextBox 15">
            <a:extLst>
              <a:ext uri="{FF2B5EF4-FFF2-40B4-BE49-F238E27FC236}">
                <a16:creationId xmlns:a16="http://schemas.microsoft.com/office/drawing/2014/main" id="{31023D7D-5992-B4C3-4AE8-4A3910B67216}"/>
              </a:ext>
            </a:extLst>
          </p:cNvPr>
          <p:cNvSpPr txBox="1"/>
          <p:nvPr/>
        </p:nvSpPr>
        <p:spPr>
          <a:xfrm>
            <a:off x="440723" y="4563826"/>
            <a:ext cx="5511115" cy="1477328"/>
          </a:xfrm>
          <a:prstGeom prst="rect">
            <a:avLst/>
          </a:prstGeom>
          <a:noFill/>
        </p:spPr>
        <p:txBody>
          <a:bodyPr wrap="square">
            <a:spAutoFit/>
          </a:bodyPr>
          <a:lstStyle/>
          <a:p>
            <a:pPr marL="185738" indent="-185738">
              <a:buFont typeface="Arial" panose="020B0604020202020204" pitchFamily="34" charset="0"/>
              <a:buChar char="•"/>
            </a:pPr>
            <a:r>
              <a:rPr lang="en-GB" sz="1800" dirty="0">
                <a:latin typeface="Arial" panose="020B0604020202020204" pitchFamily="34" charset="0"/>
                <a:cs typeface="Arial" panose="020B0604020202020204" pitchFamily="34" charset="0"/>
              </a:rPr>
              <a:t>What barriers might you face and how will you overcome them?</a:t>
            </a:r>
          </a:p>
          <a:p>
            <a:pPr marL="185738" indent="-185738">
              <a:buFont typeface="Arial" panose="020B0604020202020204" pitchFamily="34" charset="0"/>
              <a:buChar char="•"/>
            </a:pPr>
            <a:r>
              <a:rPr lang="en-GB" sz="1800" dirty="0">
                <a:latin typeface="Arial" panose="020B0604020202020204" pitchFamily="34" charset="0"/>
                <a:cs typeface="Arial" panose="020B0604020202020204" pitchFamily="34" charset="0"/>
              </a:rPr>
              <a:t>What additional information/data could you include in your training?</a:t>
            </a:r>
          </a:p>
          <a:p>
            <a:pPr marL="185738" indent="-185738">
              <a:buFont typeface="Arial" panose="020B0604020202020204" pitchFamily="34" charset="0"/>
              <a:buChar char="•"/>
            </a:pPr>
            <a:r>
              <a:rPr lang="en-GB" sz="1800" dirty="0">
                <a:latin typeface="Arial" panose="020B0604020202020204" pitchFamily="34" charset="0"/>
                <a:cs typeface="Arial" panose="020B0604020202020204" pitchFamily="34" charset="0"/>
              </a:rPr>
              <a:t>What are your next steps? </a:t>
            </a:r>
            <a:endParaRPr lang="en-GB" dirty="0"/>
          </a:p>
        </p:txBody>
      </p:sp>
      <p:sp>
        <p:nvSpPr>
          <p:cNvPr id="17" name="TextBox 16">
            <a:extLst>
              <a:ext uri="{FF2B5EF4-FFF2-40B4-BE49-F238E27FC236}">
                <a16:creationId xmlns:a16="http://schemas.microsoft.com/office/drawing/2014/main" id="{2825F5E0-9317-F4D8-4BAE-AB5B20A9BE23}"/>
              </a:ext>
            </a:extLst>
          </p:cNvPr>
          <p:cNvSpPr txBox="1"/>
          <p:nvPr/>
        </p:nvSpPr>
        <p:spPr>
          <a:xfrm>
            <a:off x="6202059" y="4563826"/>
            <a:ext cx="5511115" cy="1477328"/>
          </a:xfrm>
          <a:prstGeom prst="rect">
            <a:avLst/>
          </a:prstGeom>
          <a:noFill/>
        </p:spPr>
        <p:txBody>
          <a:bodyPr wrap="square">
            <a:spAutoFit/>
          </a:bodyPr>
          <a:lstStyle/>
          <a:p>
            <a:pPr marL="177800" lvl="1" indent="-177800">
              <a:buFont typeface="Arial" panose="020B0604020202020204" pitchFamily="34" charset="0"/>
              <a:buChar char="•"/>
            </a:pPr>
            <a:r>
              <a:rPr lang="en-GB" dirty="0">
                <a:latin typeface="Arial" panose="020B0604020202020204" pitchFamily="34" charset="0"/>
                <a:cs typeface="Arial" panose="020B0604020202020204" pitchFamily="34" charset="0"/>
              </a:rPr>
              <a:t>How will you tailor the training to suit the needs in your area?</a:t>
            </a:r>
          </a:p>
          <a:p>
            <a:pPr marL="177800" lvl="1" indent="-177800">
              <a:buFont typeface="Arial" panose="020B0604020202020204" pitchFamily="34" charset="0"/>
              <a:buChar char="•"/>
            </a:pPr>
            <a:r>
              <a:rPr lang="en-GB" dirty="0">
                <a:latin typeface="Arial" panose="020B0604020202020204" pitchFamily="34" charset="0"/>
                <a:cs typeface="Arial" panose="020B0604020202020204" pitchFamily="34" charset="0"/>
              </a:rPr>
              <a:t>How will you engage the right people?</a:t>
            </a:r>
          </a:p>
          <a:p>
            <a:pPr marL="177800" lvl="1" indent="-177800">
              <a:buFont typeface="Arial" panose="020B0604020202020204" pitchFamily="34" charset="0"/>
              <a:buChar char="•"/>
            </a:pPr>
            <a:r>
              <a:rPr lang="en-GB" dirty="0">
                <a:latin typeface="Arial" panose="020B0604020202020204" pitchFamily="34" charset="0"/>
                <a:cs typeface="Arial" panose="020B0604020202020204" pitchFamily="34" charset="0"/>
              </a:rPr>
              <a:t>How will you identify opportunities to support the reach and impact of your training cascade?</a:t>
            </a:r>
          </a:p>
        </p:txBody>
      </p:sp>
    </p:spTree>
    <p:extLst>
      <p:ext uri="{BB962C8B-B14F-4D97-AF65-F5344CB8AC3E}">
        <p14:creationId xmlns:p14="http://schemas.microsoft.com/office/powerpoint/2010/main" val="262409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9ADE-862E-E96F-0D15-357B1C1EAEA9}"/>
              </a:ext>
            </a:extLst>
          </p:cNvPr>
          <p:cNvSpPr>
            <a:spLocks noGrp="1"/>
          </p:cNvSpPr>
          <p:nvPr>
            <p:ph type="title"/>
          </p:nvPr>
        </p:nvSpPr>
        <p:spPr>
          <a:xfrm>
            <a:off x="1611086" y="365125"/>
            <a:ext cx="9742714" cy="1325563"/>
          </a:xfrm>
        </p:spPr>
        <p:txBody>
          <a:bodyPr/>
          <a:lstStyle/>
          <a:p>
            <a:r>
              <a:rPr lang="en-GB" dirty="0"/>
              <a:t>Post-session survey</a:t>
            </a:r>
          </a:p>
        </p:txBody>
      </p:sp>
      <p:pic>
        <p:nvPicPr>
          <p:cNvPr id="3" name="Picture 2">
            <a:extLst>
              <a:ext uri="{FF2B5EF4-FFF2-40B4-BE49-F238E27FC236}">
                <a16:creationId xmlns:a16="http://schemas.microsoft.com/office/drawing/2014/main" id="{CA7D83A2-4965-EC7D-A90E-86348E4D30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4517" y="1800427"/>
            <a:ext cx="1964922" cy="1964922"/>
          </a:xfrm>
          <a:prstGeom prst="rect">
            <a:avLst/>
          </a:prstGeom>
        </p:spPr>
      </p:pic>
      <p:sp>
        <p:nvSpPr>
          <p:cNvPr id="5" name="TextBox 4">
            <a:extLst>
              <a:ext uri="{FF2B5EF4-FFF2-40B4-BE49-F238E27FC236}">
                <a16:creationId xmlns:a16="http://schemas.microsoft.com/office/drawing/2014/main" id="{CECA740E-F920-89F3-A2ED-0247F620A0AD}"/>
              </a:ext>
            </a:extLst>
          </p:cNvPr>
          <p:cNvSpPr txBox="1"/>
          <p:nvPr/>
        </p:nvSpPr>
        <p:spPr>
          <a:xfrm>
            <a:off x="6541811" y="4737993"/>
            <a:ext cx="5688000" cy="646331"/>
          </a:xfrm>
          <a:prstGeom prst="rect">
            <a:avLst/>
          </a:prstGeom>
          <a:noFill/>
        </p:spPr>
        <p:txBody>
          <a:bodyPr wrap="square">
            <a:spAutoFit/>
          </a:bodyPr>
          <a:lstStyle/>
          <a:p>
            <a:r>
              <a:rPr lang="en-GB" sz="3600" b="0" i="0" dirty="0">
                <a:solidFill>
                  <a:srgbClr val="797979"/>
                </a:solidFill>
                <a:effectLst/>
                <a:latin typeface="Arial" panose="020B0604020202020204" pitchFamily="34" charset="0"/>
                <a:cs typeface="Arial" panose="020B0604020202020204" pitchFamily="34" charset="0"/>
                <a:hlinkClick r:id="rId4"/>
              </a:rPr>
              <a:t>https://</a:t>
            </a:r>
            <a:r>
              <a:rPr lang="en-GB" sz="3600" dirty="0">
                <a:solidFill>
                  <a:srgbClr val="797979"/>
                </a:solidFill>
                <a:latin typeface="Arial" panose="020B0604020202020204" pitchFamily="34" charset="0"/>
                <a:cs typeface="Arial" panose="020B0604020202020204" pitchFamily="34" charset="0"/>
                <a:hlinkClick r:id="rId4"/>
              </a:rPr>
              <a:t>bit.ly/</a:t>
            </a:r>
            <a:r>
              <a:rPr lang="en-GB" sz="3200" dirty="0">
                <a:solidFill>
                  <a:srgbClr val="797979"/>
                </a:solidFill>
                <a:latin typeface="Arial" panose="020B0604020202020204" pitchFamily="34" charset="0"/>
                <a:cs typeface="Arial" panose="020B0604020202020204" pitchFamily="34" charset="0"/>
                <a:hlinkClick r:id="rId4"/>
              </a:rPr>
              <a:t>TARGETtraining</a:t>
            </a:r>
            <a:endParaRPr lang="en-GB" sz="3200" dirty="0">
              <a:solidFill>
                <a:srgbClr val="797979"/>
              </a:solidFill>
              <a:latin typeface="Arial" panose="020B0604020202020204" pitchFamily="34" charset="0"/>
              <a:cs typeface="Arial" panose="020B0604020202020204" pitchFamily="34" charset="0"/>
            </a:endParaRPr>
          </a:p>
        </p:txBody>
      </p:sp>
      <p:graphicFrame>
        <p:nvGraphicFramePr>
          <p:cNvPr id="8" name="TextBox 5">
            <a:extLst>
              <a:ext uri="{FF2B5EF4-FFF2-40B4-BE49-F238E27FC236}">
                <a16:creationId xmlns:a16="http://schemas.microsoft.com/office/drawing/2014/main" id="{F85A555C-0E2E-6469-AA07-DCFB8C9CDCCA}"/>
              </a:ext>
            </a:extLst>
          </p:cNvPr>
          <p:cNvGraphicFramePr/>
          <p:nvPr/>
        </p:nvGraphicFramePr>
        <p:xfrm>
          <a:off x="302561" y="1991034"/>
          <a:ext cx="8870607" cy="40318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15090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375D18-B7FA-B605-7C12-67E87FFEAE58}"/>
              </a:ext>
            </a:extLst>
          </p:cNvPr>
          <p:cNvSpPr>
            <a:spLocks noGrp="1"/>
          </p:cNvSpPr>
          <p:nvPr>
            <p:ph type="ctrTitle"/>
          </p:nvPr>
        </p:nvSpPr>
        <p:spPr>
          <a:xfrm>
            <a:off x="2015490" y="2235200"/>
            <a:ext cx="8161020" cy="2387600"/>
          </a:xfrm>
        </p:spPr>
        <p:txBody>
          <a:bodyPr anchor="ctr">
            <a:normAutofit fontScale="90000"/>
          </a:bodyPr>
          <a:lstStyle/>
          <a:p>
            <a:r>
              <a:rPr lang="en-GB" dirty="0"/>
              <a:t>Thank you</a:t>
            </a:r>
            <a:br>
              <a:rPr lang="en-GB" dirty="0"/>
            </a:br>
            <a:br>
              <a:rPr lang="en-GB" dirty="0"/>
            </a:br>
            <a:endParaRPr lang="en-GB" sz="3600" dirty="0"/>
          </a:p>
        </p:txBody>
      </p:sp>
    </p:spTree>
    <p:extLst>
      <p:ext uri="{BB962C8B-B14F-4D97-AF65-F5344CB8AC3E}">
        <p14:creationId xmlns:p14="http://schemas.microsoft.com/office/powerpoint/2010/main" val="347695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D54F-C9DF-4620-8714-0BDADE58279A}"/>
              </a:ext>
            </a:extLst>
          </p:cNvPr>
          <p:cNvSpPr>
            <a:spLocks noGrp="1"/>
          </p:cNvSpPr>
          <p:nvPr>
            <p:ph type="ctrTitle"/>
          </p:nvPr>
        </p:nvSpPr>
        <p:spPr>
          <a:xfrm>
            <a:off x="2209800" y="2235200"/>
            <a:ext cx="7772400" cy="2387600"/>
          </a:xfrm>
        </p:spPr>
        <p:txBody>
          <a:bodyPr anchor="ctr">
            <a:normAutofit/>
          </a:bodyPr>
          <a:lstStyle/>
          <a:p>
            <a:r>
              <a:rPr lang="en-GB" sz="6700" dirty="0"/>
              <a:t>TARGET Toolkit Brief Overview</a:t>
            </a:r>
            <a:endParaRPr lang="en-GB" dirty="0"/>
          </a:p>
        </p:txBody>
      </p:sp>
      <p:sp>
        <p:nvSpPr>
          <p:cNvPr id="3" name="Title 1">
            <a:extLst>
              <a:ext uri="{FF2B5EF4-FFF2-40B4-BE49-F238E27FC236}">
                <a16:creationId xmlns:a16="http://schemas.microsoft.com/office/drawing/2014/main" id="{F77D930E-5FFE-13B4-C10B-9DB71B9EE900}"/>
              </a:ext>
            </a:extLst>
          </p:cNvPr>
          <p:cNvSpPr txBox="1">
            <a:spLocks/>
          </p:cNvSpPr>
          <p:nvPr/>
        </p:nvSpPr>
        <p:spPr>
          <a:xfrm>
            <a:off x="1736108" y="4469642"/>
            <a:ext cx="8719783"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6700" b="1" kern="1200" dirty="0">
                <a:solidFill>
                  <a:srgbClr val="AD0016"/>
                </a:solidFill>
                <a:latin typeface="+mj-lt"/>
                <a:ea typeface="+mj-ea"/>
                <a:cs typeface="+mj-cs"/>
              </a:defRPr>
            </a:lvl1pPr>
          </a:lstStyle>
          <a:p>
            <a:r>
              <a:rPr lang="en-GB" sz="3600" dirty="0"/>
              <a:t>Professor Philip Howard, OBE</a:t>
            </a:r>
          </a:p>
          <a:p>
            <a:r>
              <a:rPr lang="en-GB" sz="2400" dirty="0"/>
              <a:t>AMR Regional Antimicrobial Stewardship Lead</a:t>
            </a:r>
          </a:p>
          <a:p>
            <a:r>
              <a:rPr lang="en-GB" sz="2400" dirty="0"/>
              <a:t>NHS England North-East &amp; Yorkshire</a:t>
            </a:r>
          </a:p>
          <a:p>
            <a:endParaRPr lang="en-GB" sz="3600" dirty="0"/>
          </a:p>
        </p:txBody>
      </p:sp>
    </p:spTree>
    <p:extLst>
      <p:ext uri="{BB962C8B-B14F-4D97-AF65-F5344CB8AC3E}">
        <p14:creationId xmlns:p14="http://schemas.microsoft.com/office/powerpoint/2010/main" val="270443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E57417-9F8A-4A1E-0041-5DA6B2CCEAE3}"/>
              </a:ext>
            </a:extLst>
          </p:cNvPr>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Why TARGET remains central to AMS</a:t>
            </a:r>
            <a:br>
              <a:rPr lang="en-GB" sz="3200" dirty="0">
                <a:latin typeface="Arial" panose="020B0604020202020204" pitchFamily="34" charset="0"/>
                <a:cs typeface="Arial" panose="020B0604020202020204" pitchFamily="34" charset="0"/>
              </a:rPr>
            </a:br>
            <a:endParaRPr lang="en-GB" sz="32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3FE9C2D-5965-9EE2-ACD1-8F46EB532354}"/>
              </a:ext>
            </a:extLst>
          </p:cNvPr>
          <p:cNvSpPr txBox="1"/>
          <p:nvPr/>
        </p:nvSpPr>
        <p:spPr>
          <a:xfrm>
            <a:off x="534111" y="1996441"/>
            <a:ext cx="11411632" cy="1938992"/>
          </a:xfrm>
          <a:prstGeom prst="rect">
            <a:avLst/>
          </a:prstGeom>
          <a:noFill/>
        </p:spPr>
        <p:txBody>
          <a:bodyPr wrap="square" lIns="91440" tIns="45720" rIns="91440" bIns="45720" rtlCol="0" anchor="t">
            <a:spAutoFit/>
          </a:bodyPr>
          <a:lstStyle/>
          <a:p>
            <a:r>
              <a:rPr lang="en-GB" sz="2000" dirty="0">
                <a:solidFill>
                  <a:schemeClr val="accent6">
                    <a:lumMod val="10000"/>
                  </a:schemeClr>
                </a:solidFill>
                <a:latin typeface="Arial" panose="020B0604020202020204" pitchFamily="34" charset="0"/>
                <a:cs typeface="Arial" panose="020B0604020202020204" pitchFamily="34" charset="0"/>
              </a:rPr>
              <a:t>We are working collaboratively with UKHSA to disseminate TARGET toolkit training across England to support achievement of;</a:t>
            </a:r>
          </a:p>
          <a:p>
            <a:endParaRPr lang="en-GB" sz="2000"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accent6">
                    <a:lumMod val="10000"/>
                  </a:schemeClr>
                </a:solidFill>
                <a:latin typeface="Arial" panose="020B0604020202020204" pitchFamily="34" charset="0"/>
                <a:cs typeface="Arial" panose="020B0604020202020204" pitchFamily="34" charset="0"/>
              </a:rPr>
              <a:t>UK AMR National Action Plan objectives</a:t>
            </a:r>
          </a:p>
          <a:p>
            <a:pPr marL="342900" indent="-342900">
              <a:buFont typeface="Arial" panose="020B0604020202020204" pitchFamily="34" charset="0"/>
              <a:buChar char="•"/>
            </a:pPr>
            <a:r>
              <a:rPr lang="en-GB" sz="2000" dirty="0">
                <a:solidFill>
                  <a:schemeClr val="accent6">
                    <a:lumMod val="10000"/>
                  </a:schemeClr>
                </a:solidFill>
                <a:latin typeface="Arial" panose="020B0604020202020204" pitchFamily="34" charset="0"/>
                <a:cs typeface="Arial" panose="020B0604020202020204" pitchFamily="34" charset="0"/>
              </a:rPr>
              <a:t>NHSE AMS objectives</a:t>
            </a:r>
          </a:p>
          <a:p>
            <a:endParaRPr lang="en-GB" sz="2000" dirty="0">
              <a:solidFill>
                <a:schemeClr val="accent6">
                  <a:lumMod val="1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FF3F09B-CCA5-F096-4D87-8202EC52FE37}"/>
              </a:ext>
            </a:extLst>
          </p:cNvPr>
          <p:cNvSpPr txBox="1"/>
          <p:nvPr/>
        </p:nvSpPr>
        <p:spPr>
          <a:xfrm>
            <a:off x="534111" y="3850905"/>
            <a:ext cx="11411632" cy="2492990"/>
          </a:xfrm>
          <a:prstGeom prst="rect">
            <a:avLst/>
          </a:prstGeom>
          <a:noFill/>
        </p:spPr>
        <p:txBody>
          <a:bodyPr wrap="square">
            <a:spAutoFit/>
          </a:bodyPr>
          <a:lstStyle/>
          <a:p>
            <a:r>
              <a:rPr lang="en-GB" sz="2000" dirty="0">
                <a:solidFill>
                  <a:schemeClr val="accent6">
                    <a:lumMod val="10000"/>
                  </a:schemeClr>
                </a:solidFill>
                <a:latin typeface="Arial" panose="020B0604020202020204" pitchFamily="34" charset="0"/>
                <a:cs typeface="Arial" panose="020B0604020202020204" pitchFamily="34" charset="0"/>
              </a:rPr>
              <a:t>A 2018 evaluation of the TARGET training showed;</a:t>
            </a:r>
          </a:p>
          <a:p>
            <a:endParaRPr lang="en-GB" sz="2000"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solidFill>
                  <a:schemeClr val="accent6">
                    <a:lumMod val="10000"/>
                  </a:schemeClr>
                </a:solidFill>
                <a:latin typeface="Arial" panose="020B0604020202020204" pitchFamily="34" charset="0"/>
                <a:cs typeface="Arial" panose="020B0604020202020204" pitchFamily="34" charset="0"/>
              </a:rPr>
              <a:t>80% </a:t>
            </a:r>
            <a:r>
              <a:rPr lang="en-GB" sz="2000" dirty="0">
                <a:solidFill>
                  <a:schemeClr val="accent6">
                    <a:lumMod val="10000"/>
                  </a:schemeClr>
                </a:solidFill>
                <a:latin typeface="Arial" panose="020B0604020202020204" pitchFamily="34" charset="0"/>
                <a:cs typeface="Arial" panose="020B0604020202020204" pitchFamily="34" charset="0"/>
              </a:rPr>
              <a:t>(217/269) of respondents said the workshop helped them to understand </a:t>
            </a:r>
            <a:r>
              <a:rPr lang="en-GB" sz="2000" b="1" dirty="0">
                <a:solidFill>
                  <a:schemeClr val="accent6">
                    <a:lumMod val="10000"/>
                  </a:schemeClr>
                </a:solidFill>
                <a:latin typeface="Arial" panose="020B0604020202020204" pitchFamily="34" charset="0"/>
                <a:cs typeface="Arial" panose="020B0604020202020204" pitchFamily="34" charset="0"/>
              </a:rPr>
              <a:t>how</a:t>
            </a:r>
            <a:r>
              <a:rPr lang="en-GB" sz="2000" dirty="0">
                <a:solidFill>
                  <a:schemeClr val="accent6">
                    <a:lumMod val="10000"/>
                  </a:schemeClr>
                </a:solidFill>
                <a:latin typeface="Arial" panose="020B0604020202020204" pitchFamily="34" charset="0"/>
                <a:cs typeface="Arial" panose="020B0604020202020204" pitchFamily="34" charset="0"/>
              </a:rPr>
              <a:t> </a:t>
            </a:r>
            <a:r>
              <a:rPr lang="en-GB" sz="2000" b="1" dirty="0">
                <a:solidFill>
                  <a:schemeClr val="accent6">
                    <a:lumMod val="10000"/>
                  </a:schemeClr>
                </a:solidFill>
                <a:latin typeface="Arial" panose="020B0604020202020204" pitchFamily="34" charset="0"/>
                <a:cs typeface="Arial" panose="020B0604020202020204" pitchFamily="34" charset="0"/>
              </a:rPr>
              <a:t>they could optimise their antimicrobial prescribing</a:t>
            </a:r>
          </a:p>
          <a:p>
            <a:pPr marL="342900" indent="-342900">
              <a:buFont typeface="Arial" panose="020B0604020202020204" pitchFamily="34" charset="0"/>
              <a:buChar char="•"/>
            </a:pPr>
            <a:endParaRPr lang="en-GB" sz="2000" b="1"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solidFill>
                  <a:schemeClr val="accent6">
                    <a:lumMod val="10000"/>
                  </a:schemeClr>
                </a:solidFill>
                <a:latin typeface="Arial" panose="020B0604020202020204" pitchFamily="34" charset="0"/>
                <a:cs typeface="Arial" panose="020B0604020202020204" pitchFamily="34" charset="0"/>
              </a:rPr>
              <a:t>88% </a:t>
            </a:r>
            <a:r>
              <a:rPr lang="en-GB" sz="2000" dirty="0">
                <a:solidFill>
                  <a:schemeClr val="accent6">
                    <a:lumMod val="10000"/>
                  </a:schemeClr>
                </a:solidFill>
                <a:latin typeface="Arial" panose="020B0604020202020204" pitchFamily="34" charset="0"/>
                <a:cs typeface="Arial" panose="020B0604020202020204" pitchFamily="34" charset="0"/>
              </a:rPr>
              <a:t>(237/269) responded that the workshop helped them to understand </a:t>
            </a:r>
            <a:r>
              <a:rPr lang="en-GB" sz="2000" b="1" dirty="0">
                <a:solidFill>
                  <a:schemeClr val="accent6">
                    <a:lumMod val="10000"/>
                  </a:schemeClr>
                </a:solidFill>
                <a:latin typeface="Arial" panose="020B0604020202020204" pitchFamily="34" charset="0"/>
                <a:cs typeface="Arial" panose="020B0604020202020204" pitchFamily="34" charset="0"/>
              </a:rPr>
              <a:t>why responsible antimicrobial prescribing was an important issue</a:t>
            </a:r>
            <a:endParaRPr lang="en-GB" sz="2000" dirty="0">
              <a:solidFill>
                <a:schemeClr val="accent6">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02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89F9-F8B0-4DE5-8FC3-C89D32C54C3E}"/>
              </a:ext>
            </a:extLst>
          </p:cNvPr>
          <p:cNvSpPr>
            <a:spLocks noGrp="1"/>
          </p:cNvSpPr>
          <p:nvPr>
            <p:ph type="title" idx="4294967295"/>
          </p:nvPr>
        </p:nvSpPr>
        <p:spPr/>
        <p:txBody>
          <a:bodyPr/>
          <a:lstStyle/>
          <a:p>
            <a:r>
              <a:rPr lang="en-GB" dirty="0">
                <a:solidFill>
                  <a:schemeClr val="bg1"/>
                </a:solidFill>
              </a:rPr>
              <a:t>TARGET toolkit</a:t>
            </a:r>
          </a:p>
        </p:txBody>
      </p:sp>
      <p:pic>
        <p:nvPicPr>
          <p:cNvPr id="2050" name="Picture 2" descr="The TARGET Antibiotics Toolkit &#10;Resources to optimise antibiotic prescribing &#10;SELF &#10;ASSESSMENT &#10;CHECKLISTS &#10;LEARNING &#10;RESOURCES &#10;WEBINARS AND &#10;PODCAST s &#10;AUDIT TOOLKITS &#10;The TARGET Toolkit &#10;meat R &#10;Too) &#10;org.uk/ &#10;TA RG E Tmtib iotics &#10;INTERACTIVE &#10;TRAINING &#10;TOOLS &#10;LEAFLETS TO &#10;Discuss WITH &#10;PATIENTS &#10;ANTIBIOTIC AND &#10;DIAGNOSTIC QUICK &#10;REFEREWE TOOLS ">
            <a:extLst>
              <a:ext uri="{FF2B5EF4-FFF2-40B4-BE49-F238E27FC236}">
                <a16:creationId xmlns:a16="http://schemas.microsoft.com/office/drawing/2014/main" id="{3E447476-A358-477C-BA9C-A552D6C721B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8524" y="1288111"/>
            <a:ext cx="4241622" cy="40744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3">
            <a:extLst>
              <a:ext uri="{FF2B5EF4-FFF2-40B4-BE49-F238E27FC236}">
                <a16:creationId xmlns:a16="http://schemas.microsoft.com/office/drawing/2014/main" id="{03EAA999-4BED-48E2-AF7A-02094A8ABAAB}"/>
              </a:ext>
            </a:extLst>
          </p:cNvPr>
          <p:cNvSpPr txBox="1">
            <a:spLocks noChangeArrowheads="1"/>
          </p:cNvSpPr>
          <p:nvPr/>
        </p:nvSpPr>
        <p:spPr bwMode="auto">
          <a:xfrm>
            <a:off x="7587326" y="6412305"/>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pic>
        <p:nvPicPr>
          <p:cNvPr id="3" name="Picture 2">
            <a:extLst>
              <a:ext uri="{FF2B5EF4-FFF2-40B4-BE49-F238E27FC236}">
                <a16:creationId xmlns:a16="http://schemas.microsoft.com/office/drawing/2014/main" id="{A04146E3-885C-BECB-9EAB-A455729BD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113" y="2251050"/>
            <a:ext cx="5383033" cy="3921144"/>
          </a:xfrm>
          <a:prstGeom prst="rect">
            <a:avLst/>
          </a:prstGeom>
        </p:spPr>
      </p:pic>
      <p:pic>
        <p:nvPicPr>
          <p:cNvPr id="5" name="Picture 4">
            <a:extLst>
              <a:ext uri="{FF2B5EF4-FFF2-40B4-BE49-F238E27FC236}">
                <a16:creationId xmlns:a16="http://schemas.microsoft.com/office/drawing/2014/main" id="{8D3C682F-B942-3015-E65D-209742FCAB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0000" y="519257"/>
            <a:ext cx="3894887" cy="5665356"/>
          </a:xfrm>
          <a:prstGeom prst="rect">
            <a:avLst/>
          </a:prstGeom>
        </p:spPr>
      </p:pic>
      <p:sp>
        <p:nvSpPr>
          <p:cNvPr id="6" name="Oval 5">
            <a:extLst>
              <a:ext uri="{FF2B5EF4-FFF2-40B4-BE49-F238E27FC236}">
                <a16:creationId xmlns:a16="http://schemas.microsoft.com/office/drawing/2014/main" id="{169C2954-FBB7-F024-5527-B7DB38A52D2B}"/>
              </a:ext>
            </a:extLst>
          </p:cNvPr>
          <p:cNvSpPr/>
          <p:nvPr/>
        </p:nvSpPr>
        <p:spPr>
          <a:xfrm>
            <a:off x="7865888" y="5142150"/>
            <a:ext cx="1951629" cy="104246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C8B40C2-AEA5-0397-91A3-A29D99F038D4}"/>
              </a:ext>
            </a:extLst>
          </p:cNvPr>
          <p:cNvPicPr>
            <a:picLocks noChangeAspect="1"/>
          </p:cNvPicPr>
          <p:nvPr/>
        </p:nvPicPr>
        <p:blipFill>
          <a:blip r:embed="rId6"/>
          <a:stretch>
            <a:fillRect/>
          </a:stretch>
        </p:blipFill>
        <p:spPr>
          <a:xfrm>
            <a:off x="7657158" y="365125"/>
            <a:ext cx="4459054" cy="5819487"/>
          </a:xfrm>
          <a:prstGeom prst="rect">
            <a:avLst/>
          </a:prstGeom>
          <a:ln>
            <a:solidFill>
              <a:schemeClr val="tx1"/>
            </a:solidFill>
          </a:ln>
        </p:spPr>
      </p:pic>
      <p:pic>
        <p:nvPicPr>
          <p:cNvPr id="10" name="Picture 9">
            <a:extLst>
              <a:ext uri="{FF2B5EF4-FFF2-40B4-BE49-F238E27FC236}">
                <a16:creationId xmlns:a16="http://schemas.microsoft.com/office/drawing/2014/main" id="{BBFADCA9-5C12-8BF1-6529-8A73890E6B09}"/>
              </a:ext>
            </a:extLst>
          </p:cNvPr>
          <p:cNvPicPr>
            <a:picLocks noChangeAspect="1"/>
          </p:cNvPicPr>
          <p:nvPr/>
        </p:nvPicPr>
        <p:blipFill>
          <a:blip r:embed="rId7"/>
          <a:stretch>
            <a:fillRect/>
          </a:stretch>
        </p:blipFill>
        <p:spPr>
          <a:xfrm>
            <a:off x="6541091" y="137919"/>
            <a:ext cx="5583763" cy="6034276"/>
          </a:xfrm>
          <a:prstGeom prst="rect">
            <a:avLst/>
          </a:prstGeom>
        </p:spPr>
      </p:pic>
      <p:sp>
        <p:nvSpPr>
          <p:cNvPr id="11" name="TextBox 10">
            <a:extLst>
              <a:ext uri="{FF2B5EF4-FFF2-40B4-BE49-F238E27FC236}">
                <a16:creationId xmlns:a16="http://schemas.microsoft.com/office/drawing/2014/main" id="{7DCBC8A1-83C0-A194-9BEA-91C226E77A75}"/>
              </a:ext>
            </a:extLst>
          </p:cNvPr>
          <p:cNvSpPr txBox="1"/>
          <p:nvPr/>
        </p:nvSpPr>
        <p:spPr>
          <a:xfrm>
            <a:off x="1343058" y="288009"/>
            <a:ext cx="6101080" cy="1077218"/>
          </a:xfrm>
          <a:prstGeom prst="rect">
            <a:avLst/>
          </a:prstGeom>
          <a:noFill/>
        </p:spPr>
        <p:txBody>
          <a:bodyPr wrap="square">
            <a:spAutoFit/>
          </a:bodyPr>
          <a:lstStyle/>
          <a:p>
            <a:r>
              <a:rPr lang="en-GB" sz="3200" b="1" dirty="0">
                <a:solidFill>
                  <a:srgbClr val="AD0016"/>
                </a:solidFill>
                <a:latin typeface="Arial" panose="020B0604020202020204" pitchFamily="34" charset="0"/>
                <a:ea typeface="+mj-ea"/>
                <a:cs typeface="Arial" panose="020B0604020202020204" pitchFamily="34" charset="0"/>
              </a:rPr>
              <a:t>How</a:t>
            </a:r>
            <a:r>
              <a:rPr kumimoji="0" lang="en-GB" sz="32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 TARGET supports consultations and decisions</a:t>
            </a:r>
            <a:endParaRPr lang="en-GB" dirty="0"/>
          </a:p>
        </p:txBody>
      </p:sp>
      <p:pic>
        <p:nvPicPr>
          <p:cNvPr id="9" name="Picture 8">
            <a:extLst>
              <a:ext uri="{FF2B5EF4-FFF2-40B4-BE49-F238E27FC236}">
                <a16:creationId xmlns:a16="http://schemas.microsoft.com/office/drawing/2014/main" id="{9928485D-FEE2-FE58-3ADB-BAC4EE90BC0D}"/>
              </a:ext>
            </a:extLst>
          </p:cNvPr>
          <p:cNvPicPr>
            <a:picLocks noChangeAspect="1"/>
          </p:cNvPicPr>
          <p:nvPr/>
        </p:nvPicPr>
        <p:blipFill>
          <a:blip r:embed="rId8"/>
          <a:stretch>
            <a:fillRect/>
          </a:stretch>
        </p:blipFill>
        <p:spPr>
          <a:xfrm>
            <a:off x="0" y="272988"/>
            <a:ext cx="12192000" cy="6465080"/>
          </a:xfrm>
          <a:prstGeom prst="rect">
            <a:avLst/>
          </a:prstGeom>
        </p:spPr>
      </p:pic>
    </p:spTree>
    <p:extLst>
      <p:ext uri="{BB962C8B-B14F-4D97-AF65-F5344CB8AC3E}">
        <p14:creationId xmlns:p14="http://schemas.microsoft.com/office/powerpoint/2010/main" val="33837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E7AB977-67B8-D0BF-3CAF-92B0CCB5B7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38810" y="919184"/>
            <a:ext cx="5847433" cy="5208022"/>
          </a:xfrm>
          <a:prstGeom prst="rect">
            <a:avLst/>
          </a:prstGeom>
        </p:spPr>
      </p:pic>
      <p:grpSp>
        <p:nvGrpSpPr>
          <p:cNvPr id="38" name="Group 37">
            <a:extLst>
              <a:ext uri="{FF2B5EF4-FFF2-40B4-BE49-F238E27FC236}">
                <a16:creationId xmlns:a16="http://schemas.microsoft.com/office/drawing/2014/main" id="{1947F4AA-A316-3387-A00E-E62EEBE059E2}"/>
              </a:ext>
            </a:extLst>
          </p:cNvPr>
          <p:cNvGrpSpPr/>
          <p:nvPr/>
        </p:nvGrpSpPr>
        <p:grpSpPr>
          <a:xfrm>
            <a:off x="1942455" y="1964969"/>
            <a:ext cx="8307091" cy="3552567"/>
            <a:chOff x="418454" y="1964968"/>
            <a:chExt cx="8307091" cy="3552567"/>
          </a:xfrm>
        </p:grpSpPr>
        <p:sp>
          <p:nvSpPr>
            <p:cNvPr id="3" name="Rectangle: Rounded Corners 2">
              <a:extLst>
                <a:ext uri="{FF2B5EF4-FFF2-40B4-BE49-F238E27FC236}">
                  <a16:creationId xmlns:a16="http://schemas.microsoft.com/office/drawing/2014/main" id="{B72EC728-AE8F-D335-D2FF-43C2269E144C}"/>
                </a:ext>
              </a:extLst>
            </p:cNvPr>
            <p:cNvSpPr/>
            <p:nvPr/>
          </p:nvSpPr>
          <p:spPr>
            <a:xfrm>
              <a:off x="418456" y="1964968"/>
              <a:ext cx="3006670" cy="805911"/>
            </a:xfrm>
            <a:prstGeom prst="roundRect">
              <a:avLst/>
            </a:prstGeom>
            <a:solidFill>
              <a:srgbClr val="F4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5">
                      <a:lumMod val="10000"/>
                    </a:schemeClr>
                  </a:solidFill>
                </a:rPr>
                <a:t>Capability</a:t>
              </a:r>
            </a:p>
          </p:txBody>
        </p:sp>
        <p:sp>
          <p:nvSpPr>
            <p:cNvPr id="4" name="Rectangle: Rounded Corners 3">
              <a:extLst>
                <a:ext uri="{FF2B5EF4-FFF2-40B4-BE49-F238E27FC236}">
                  <a16:creationId xmlns:a16="http://schemas.microsoft.com/office/drawing/2014/main" id="{9C4CF338-6E86-0058-670A-899987841A64}"/>
                </a:ext>
              </a:extLst>
            </p:cNvPr>
            <p:cNvSpPr/>
            <p:nvPr/>
          </p:nvSpPr>
          <p:spPr>
            <a:xfrm>
              <a:off x="418455" y="3330832"/>
              <a:ext cx="3006670" cy="805911"/>
            </a:xfrm>
            <a:prstGeom prst="roundRect">
              <a:avLst/>
            </a:prstGeom>
            <a:solidFill>
              <a:srgbClr val="F4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5">
                      <a:lumMod val="10000"/>
                    </a:schemeClr>
                  </a:solidFill>
                </a:rPr>
                <a:t>Motivation</a:t>
              </a:r>
            </a:p>
          </p:txBody>
        </p:sp>
        <p:sp>
          <p:nvSpPr>
            <p:cNvPr id="5" name="Rectangle: Rounded Corners 4">
              <a:extLst>
                <a:ext uri="{FF2B5EF4-FFF2-40B4-BE49-F238E27FC236}">
                  <a16:creationId xmlns:a16="http://schemas.microsoft.com/office/drawing/2014/main" id="{17C1CD9A-CE1B-CF41-38C7-0690959F2C05}"/>
                </a:ext>
              </a:extLst>
            </p:cNvPr>
            <p:cNvSpPr/>
            <p:nvPr/>
          </p:nvSpPr>
          <p:spPr>
            <a:xfrm>
              <a:off x="418454" y="4711624"/>
              <a:ext cx="3006670" cy="805911"/>
            </a:xfrm>
            <a:prstGeom prst="roundRect">
              <a:avLst/>
            </a:prstGeom>
            <a:solidFill>
              <a:srgbClr val="F4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5">
                      <a:lumMod val="10000"/>
                    </a:schemeClr>
                  </a:solidFill>
                </a:rPr>
                <a:t>Opportunity</a:t>
              </a:r>
            </a:p>
          </p:txBody>
        </p:sp>
        <p:sp>
          <p:nvSpPr>
            <p:cNvPr id="6" name="Rectangle: Rounded Corners 5">
              <a:extLst>
                <a:ext uri="{FF2B5EF4-FFF2-40B4-BE49-F238E27FC236}">
                  <a16:creationId xmlns:a16="http://schemas.microsoft.com/office/drawing/2014/main" id="{CCCA5650-86A6-A09E-3F98-CFCB34D6250B}"/>
                </a:ext>
              </a:extLst>
            </p:cNvPr>
            <p:cNvSpPr/>
            <p:nvPr/>
          </p:nvSpPr>
          <p:spPr>
            <a:xfrm>
              <a:off x="4912962" y="3071005"/>
              <a:ext cx="3812583" cy="1325563"/>
            </a:xfrm>
            <a:prstGeom prst="roundRect">
              <a:avLst/>
            </a:prstGeom>
            <a:solidFill>
              <a:srgbClr val="AD00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Behaviour;</a:t>
              </a:r>
            </a:p>
            <a:p>
              <a:pPr algn="ctr"/>
              <a:r>
                <a:rPr lang="en-GB" sz="2800" dirty="0"/>
                <a:t>Responsible antibiotic use</a:t>
              </a:r>
            </a:p>
          </p:txBody>
        </p:sp>
        <p:cxnSp>
          <p:nvCxnSpPr>
            <p:cNvPr id="8" name="Straight Arrow Connector 7">
              <a:extLst>
                <a:ext uri="{FF2B5EF4-FFF2-40B4-BE49-F238E27FC236}">
                  <a16:creationId xmlns:a16="http://schemas.microsoft.com/office/drawing/2014/main" id="{DF8C2512-E97C-CE1E-261A-496F9488D629}"/>
                </a:ext>
              </a:extLst>
            </p:cNvPr>
            <p:cNvCxnSpPr>
              <a:stCxn id="4" idx="0"/>
              <a:endCxn id="3" idx="2"/>
            </p:cNvCxnSpPr>
            <p:nvPr/>
          </p:nvCxnSpPr>
          <p:spPr>
            <a:xfrm flipV="1">
              <a:off x="1921790" y="2770879"/>
              <a:ext cx="1" cy="559953"/>
            </a:xfrm>
            <a:prstGeom prst="straightConnector1">
              <a:avLst/>
            </a:prstGeom>
            <a:ln w="7620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A5AF3A5-DFF8-6316-45C0-84B0961914A7}"/>
                </a:ext>
              </a:extLst>
            </p:cNvPr>
            <p:cNvCxnSpPr>
              <a:cxnSpLocks/>
              <a:stCxn id="4" idx="2"/>
              <a:endCxn id="5" idx="0"/>
            </p:cNvCxnSpPr>
            <p:nvPr/>
          </p:nvCxnSpPr>
          <p:spPr>
            <a:xfrm flipH="1">
              <a:off x="1921789" y="4136743"/>
              <a:ext cx="1" cy="574881"/>
            </a:xfrm>
            <a:prstGeom prst="straightConnector1">
              <a:avLst/>
            </a:prstGeom>
            <a:ln w="7620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B600711-A55E-D7AE-8EF9-C8A484411270}"/>
                </a:ext>
              </a:extLst>
            </p:cNvPr>
            <p:cNvCxnSpPr>
              <a:stCxn id="4" idx="3"/>
              <a:endCxn id="6" idx="1"/>
            </p:cNvCxnSpPr>
            <p:nvPr/>
          </p:nvCxnSpPr>
          <p:spPr>
            <a:xfrm flipV="1">
              <a:off x="3425125" y="3733787"/>
              <a:ext cx="1487837" cy="1"/>
            </a:xfrm>
            <a:prstGeom prst="straightConnector1">
              <a:avLst/>
            </a:prstGeom>
            <a:ln w="76200">
              <a:solidFill>
                <a:schemeClr val="accent6">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CB4C7E-E9B7-09EE-471F-767CC1D90AC6}"/>
                </a:ext>
              </a:extLst>
            </p:cNvPr>
            <p:cNvCxnSpPr>
              <a:cxnSpLocks/>
              <a:stCxn id="3" idx="3"/>
            </p:cNvCxnSpPr>
            <p:nvPr/>
          </p:nvCxnSpPr>
          <p:spPr>
            <a:xfrm>
              <a:off x="3425126" y="2367924"/>
              <a:ext cx="1487836" cy="1155271"/>
            </a:xfrm>
            <a:prstGeom prst="straightConnector1">
              <a:avLst/>
            </a:prstGeom>
            <a:ln w="76200">
              <a:solidFill>
                <a:schemeClr val="accent6">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15A62B7-D8CC-297F-71E7-4A91393660AA}"/>
                </a:ext>
              </a:extLst>
            </p:cNvPr>
            <p:cNvCxnSpPr>
              <a:cxnSpLocks/>
              <a:stCxn id="5" idx="3"/>
            </p:cNvCxnSpPr>
            <p:nvPr/>
          </p:nvCxnSpPr>
          <p:spPr>
            <a:xfrm flipV="1">
              <a:off x="3425124" y="3907649"/>
              <a:ext cx="1487838" cy="1206931"/>
            </a:xfrm>
            <a:prstGeom prst="straightConnector1">
              <a:avLst/>
            </a:prstGeom>
            <a:ln w="76200">
              <a:solidFill>
                <a:schemeClr val="accent6">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Title 36">
            <a:extLst>
              <a:ext uri="{FF2B5EF4-FFF2-40B4-BE49-F238E27FC236}">
                <a16:creationId xmlns:a16="http://schemas.microsoft.com/office/drawing/2014/main" id="{FA310338-94E1-A226-2ACC-260026A77962}"/>
              </a:ext>
            </a:extLst>
          </p:cNvPr>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COM-B Model</a:t>
            </a:r>
          </a:p>
        </p:txBody>
      </p:sp>
      <p:sp>
        <p:nvSpPr>
          <p:cNvPr id="2" name="TextBox 1">
            <a:extLst>
              <a:ext uri="{FF2B5EF4-FFF2-40B4-BE49-F238E27FC236}">
                <a16:creationId xmlns:a16="http://schemas.microsoft.com/office/drawing/2014/main" id="{CC94A9BA-D220-1C06-7419-2BFC27960750}"/>
              </a:ext>
            </a:extLst>
          </p:cNvPr>
          <p:cNvSpPr txBox="1"/>
          <p:nvPr/>
        </p:nvSpPr>
        <p:spPr>
          <a:xfrm>
            <a:off x="10872592" y="5517536"/>
            <a:ext cx="1247008" cy="369332"/>
          </a:xfrm>
          <a:prstGeom prst="rect">
            <a:avLst/>
          </a:prstGeom>
          <a:noFill/>
        </p:spPr>
        <p:txBody>
          <a:bodyPr wrap="none" rtlCol="0">
            <a:spAutoFit/>
          </a:bodyPr>
          <a:lstStyle/>
          <a:p>
            <a:r>
              <a:rPr lang="en-GB" dirty="0"/>
              <a:t>REF COM-B</a:t>
            </a:r>
          </a:p>
        </p:txBody>
      </p:sp>
    </p:spTree>
    <p:extLst>
      <p:ext uri="{BB962C8B-B14F-4D97-AF65-F5344CB8AC3E}">
        <p14:creationId xmlns:p14="http://schemas.microsoft.com/office/powerpoint/2010/main" val="11766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8"/>
                                        </p:tgtEl>
                                      </p:cBhvr>
                                      <p:by x="25000" y="25000"/>
                                    </p:animScale>
                                  </p:childTnLst>
                                </p:cTn>
                              </p:par>
                              <p:par>
                                <p:cTn id="7" presetID="42" presetClass="path" presetSubtype="0" accel="50000" decel="50000" fill="hold" nodeType="withEffect">
                                  <p:stCondLst>
                                    <p:cond delay="0"/>
                                  </p:stCondLst>
                                  <p:childTnLst>
                                    <p:animMotion origin="layout" path="M 0 -1.85185E-6 L -0.31024 -0.16852 " pathEditMode="relative" rAng="0" ptsTypes="AA">
                                      <p:cBhvr>
                                        <p:cTn id="8" dur="2000" fill="hold"/>
                                        <p:tgtEl>
                                          <p:spTgt spid="38"/>
                                        </p:tgtEl>
                                        <p:attrNameLst>
                                          <p:attrName>ppt_x</p:attrName>
                                          <p:attrName>ppt_y</p:attrName>
                                        </p:attrNameLst>
                                      </p:cBhvr>
                                      <p:rCtr x="-15521" y="-842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821F9-A747-316E-63A7-89B8FDAEB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9226E-67E3-40DF-C580-6B96186386AC}"/>
              </a:ext>
            </a:extLst>
          </p:cNvPr>
          <p:cNvSpPr>
            <a:spLocks noGrp="1"/>
          </p:cNvSpPr>
          <p:nvPr>
            <p:ph type="ctrTitle"/>
          </p:nvPr>
        </p:nvSpPr>
        <p:spPr>
          <a:xfrm>
            <a:off x="2209800" y="2235200"/>
            <a:ext cx="8960708" cy="2387600"/>
          </a:xfrm>
        </p:spPr>
        <p:txBody>
          <a:bodyPr anchor="ctr">
            <a:normAutofit/>
          </a:bodyPr>
          <a:lstStyle/>
          <a:p>
            <a:r>
              <a:rPr lang="en-GB" sz="6700" dirty="0"/>
              <a:t>Why TARGET – Why Now? </a:t>
            </a:r>
            <a:endParaRPr lang="en-GB" dirty="0"/>
          </a:p>
        </p:txBody>
      </p:sp>
      <p:sp>
        <p:nvSpPr>
          <p:cNvPr id="3" name="Title 1">
            <a:extLst>
              <a:ext uri="{FF2B5EF4-FFF2-40B4-BE49-F238E27FC236}">
                <a16:creationId xmlns:a16="http://schemas.microsoft.com/office/drawing/2014/main" id="{7719477C-79C3-4693-AD26-5BDD7EA17B7E}"/>
              </a:ext>
            </a:extLst>
          </p:cNvPr>
          <p:cNvSpPr txBox="1">
            <a:spLocks/>
          </p:cNvSpPr>
          <p:nvPr/>
        </p:nvSpPr>
        <p:spPr>
          <a:xfrm>
            <a:off x="1736108" y="4469642"/>
            <a:ext cx="8719783"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6700" b="1" kern="1200" dirty="0">
                <a:solidFill>
                  <a:srgbClr val="AD0016"/>
                </a:solidFill>
                <a:latin typeface="+mj-lt"/>
                <a:ea typeface="+mj-ea"/>
                <a:cs typeface="+mj-cs"/>
              </a:defRPr>
            </a:lvl1pPr>
          </a:lstStyle>
          <a:p>
            <a:endParaRPr lang="en-GB" sz="3600" dirty="0"/>
          </a:p>
        </p:txBody>
      </p:sp>
    </p:spTree>
    <p:extLst>
      <p:ext uri="{BB962C8B-B14F-4D97-AF65-F5344CB8AC3E}">
        <p14:creationId xmlns:p14="http://schemas.microsoft.com/office/powerpoint/2010/main" val="3194803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3B7F4D967414E88D02F4A5198C89F" ma:contentTypeVersion="18" ma:contentTypeDescription="Create a new document." ma:contentTypeScope="" ma:versionID="3b33edca4b58522b04f9fb8a05721b26">
  <xsd:schema xmlns:xsd="http://www.w3.org/2001/XMLSchema" xmlns:xs="http://www.w3.org/2001/XMLSchema" xmlns:p="http://schemas.microsoft.com/office/2006/metadata/properties" xmlns:ns3="d770bf98-4813-441a-9671-e3db95c22a1c" xmlns:ns4="95eba845-d59a-4460-9856-4dc4c9a6234a" targetNamespace="http://schemas.microsoft.com/office/2006/metadata/properties" ma:root="true" ma:fieldsID="1441076a1720b3b28b26ba7af4295472" ns3:_="" ns4:_="">
    <xsd:import namespace="d770bf98-4813-441a-9671-e3db95c22a1c"/>
    <xsd:import namespace="95eba845-d59a-4460-9856-4dc4c9a623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70bf98-4813-441a-9671-e3db95c22a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eba845-d59a-4460-9856-4dc4c9a623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770bf98-4813-441a-9671-e3db95c22a1c" xsi:nil="true"/>
  </documentManagement>
</p:properties>
</file>

<file path=customXml/itemProps1.xml><?xml version="1.0" encoding="utf-8"?>
<ds:datastoreItem xmlns:ds="http://schemas.openxmlformats.org/officeDocument/2006/customXml" ds:itemID="{33373012-575B-4793-A1BB-0EB9B763E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70bf98-4813-441a-9671-e3db95c22a1c"/>
    <ds:schemaRef ds:uri="95eba845-d59a-4460-9856-4dc4c9a623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1EA759-F1BD-4479-93F0-0C817E295497}">
  <ds:schemaRefs>
    <ds:schemaRef ds:uri="http://schemas.microsoft.com/sharepoint/v3/contenttype/forms"/>
  </ds:schemaRefs>
</ds:datastoreItem>
</file>

<file path=customXml/itemProps3.xml><?xml version="1.0" encoding="utf-8"?>
<ds:datastoreItem xmlns:ds="http://schemas.openxmlformats.org/officeDocument/2006/customXml" ds:itemID="{FFCF0D9E-5944-4FD4-BBA7-0BE3CF350DAD}">
  <ds:schemaRefs>
    <ds:schemaRef ds:uri="95eba845-d59a-4460-9856-4dc4c9a6234a"/>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www.w3.org/XML/1998/namespace"/>
    <ds:schemaRef ds:uri="d770bf98-4813-441a-9671-e3db95c22a1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10225</TotalTime>
  <Words>5858</Words>
  <Application>Microsoft Office PowerPoint</Application>
  <PresentationFormat>Widescreen</PresentationFormat>
  <Paragraphs>631</Paragraphs>
  <Slides>45</Slides>
  <Notes>45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Aptos</vt:lpstr>
      <vt:lpstr>Arial</vt:lpstr>
      <vt:lpstr>Arial Narrow</vt:lpstr>
      <vt:lpstr>Bahnschrift SemiBold SemiConden</vt:lpstr>
      <vt:lpstr>Calibri</vt:lpstr>
      <vt:lpstr>Calibri Light</vt:lpstr>
      <vt:lpstr>Candara</vt:lpstr>
      <vt:lpstr>Courier New</vt:lpstr>
      <vt:lpstr>Segoe UI</vt:lpstr>
      <vt:lpstr>Symbol</vt:lpstr>
      <vt:lpstr>Times New Roman</vt:lpstr>
      <vt:lpstr>ヒラギノ角ゴ Pro W3</vt:lpstr>
      <vt:lpstr>Office Theme</vt:lpstr>
      <vt:lpstr>National roll out of the TARGET Toolkit  Community Pharmacy West Yorkshire </vt:lpstr>
      <vt:lpstr>Workshop agenda</vt:lpstr>
      <vt:lpstr>Learning Outcomes</vt:lpstr>
      <vt:lpstr>TARGET Antibiotics</vt:lpstr>
      <vt:lpstr>TARGET Toolkit Brief Overview</vt:lpstr>
      <vt:lpstr>Why TARGET remains central to AMS </vt:lpstr>
      <vt:lpstr>TARGET toolkit</vt:lpstr>
      <vt:lpstr>COM-B Model</vt:lpstr>
      <vt:lpstr>Why TARGET – Why Now? </vt:lpstr>
      <vt:lpstr>Deaths attributable to AMR each year</vt:lpstr>
      <vt:lpstr>The Iceberg of Gram Negative Resistance</vt:lpstr>
      <vt:lpstr>UK prescribing: most antibiotics are prescribed in the community</vt:lpstr>
      <vt:lpstr>GP Practice bar charts  Antibacterial items/STAR-PU 12 months rolling data to Sep-25 </vt:lpstr>
      <vt:lpstr>Pharmacy First is Changing Where Infection Care Happens including both antibiotics and non-antibiotic treatments </vt:lpstr>
      <vt:lpstr>Getting the Decision Right  Assessment and Consultation   </vt:lpstr>
      <vt:lpstr>Reflective question – Why do antibiotics get supplied? </vt:lpstr>
      <vt:lpstr>Drivers of Antibiotic Expectations in Consultations Why do antibiotics sometimes get supplied when they may not be needed? </vt:lpstr>
      <vt:lpstr>Pharmacy first: Access • Trust • Stewardship</vt:lpstr>
      <vt:lpstr>Fear of complications</vt:lpstr>
      <vt:lpstr>Pharmacy Assessment – who needs referral</vt:lpstr>
      <vt:lpstr>Structuring the Consultation </vt:lpstr>
      <vt:lpstr>Consultation skills that reduce unnecessary supply:</vt:lpstr>
      <vt:lpstr>Key Actions for effective consultations</vt:lpstr>
      <vt:lpstr>Community Pharmacy support with reducing use of antibiotics in children  Clinical Scenario: Acute Otitis media</vt:lpstr>
      <vt:lpstr>Children Prescribed Antibiotics in Primary Care  </vt:lpstr>
      <vt:lpstr>Which Conditions Are Driving Paediatric Antibiotic Use? </vt:lpstr>
      <vt:lpstr>Prevention reduces infections and antibiotic need</vt:lpstr>
      <vt:lpstr>Clinical scenario: Acute Otitis Media</vt:lpstr>
      <vt:lpstr>Poll/Show of hands - What would you do? </vt:lpstr>
      <vt:lpstr>Evidence on antibiotic benefit</vt:lpstr>
      <vt:lpstr>PowerPoint Presentation</vt:lpstr>
      <vt:lpstr>Topical analgesia for acute otitis media</vt:lpstr>
      <vt:lpstr>Perceptions towards antibiotics</vt:lpstr>
      <vt:lpstr>Awareness of delayed/back up prescribing has increased but is still low; acceptance is increasing</vt:lpstr>
      <vt:lpstr>What did you expect from your contact or visit to the Doctor's surgery, for this most recent illness?  Vs What happened when you contacted or visited the Doctor's surgery [multiple choice question]</vt:lpstr>
      <vt:lpstr>Working as one Primary Care System Taking a whole team approach  </vt:lpstr>
      <vt:lpstr>Communicating and Escalating across primary care  </vt:lpstr>
      <vt:lpstr>TARGET: Patient Information Leaflets Treating Your Infection RTI Leaflet</vt:lpstr>
      <vt:lpstr>Safety netting - WY Healthier Together</vt:lpstr>
      <vt:lpstr>Practical Behaviours that strengthen the GP-Pharmacy Interface </vt:lpstr>
      <vt:lpstr>Q&amp;A Practical Dilemmas from the floor </vt:lpstr>
      <vt:lpstr>From Learning to Action </vt:lpstr>
      <vt:lpstr>Will you cascade the training?</vt:lpstr>
      <vt:lpstr>Post-session survey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CHADWICK, Sarah (NHS WEST YORKSHIRE ICB - 03R)</cp:lastModifiedBy>
  <cp:revision>121</cp:revision>
  <dcterms:created xsi:type="dcterms:W3CDTF">2019-09-25T13:02:32Z</dcterms:created>
  <dcterms:modified xsi:type="dcterms:W3CDTF">2026-03-24T09:58:36Z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0x0101003613B7F4D967414E88D02F4A5198C89F</vt:lpwstr>
  </property>
  <property fmtid="{D5CDD505-2E9C-101B-9397-08002B2CF9AE}" pid="3" name="MediaServiceImageTags">
    <vt:lpwstr/>
  </property>
</Properties>
</file>